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48"/>
  </p:notesMasterIdLst>
  <p:handoutMasterIdLst>
    <p:handoutMasterId r:id="rId49"/>
  </p:handoutMasterIdLst>
  <p:sldIdLst>
    <p:sldId id="522" r:id="rId2"/>
    <p:sldId id="363" r:id="rId3"/>
    <p:sldId id="478" r:id="rId4"/>
    <p:sldId id="488" r:id="rId5"/>
    <p:sldId id="390" r:id="rId6"/>
    <p:sldId id="408" r:id="rId7"/>
    <p:sldId id="409" r:id="rId8"/>
    <p:sldId id="493" r:id="rId9"/>
    <p:sldId id="482" r:id="rId10"/>
    <p:sldId id="483" r:id="rId11"/>
    <p:sldId id="486" r:id="rId12"/>
    <p:sldId id="485" r:id="rId13"/>
    <p:sldId id="487" r:id="rId14"/>
    <p:sldId id="479" r:id="rId15"/>
    <p:sldId id="418" r:id="rId16"/>
    <p:sldId id="371" r:id="rId17"/>
    <p:sldId id="492" r:id="rId18"/>
    <p:sldId id="346" r:id="rId19"/>
    <p:sldId id="512" r:id="rId20"/>
    <p:sldId id="514" r:id="rId21"/>
    <p:sldId id="513" r:id="rId22"/>
    <p:sldId id="502" r:id="rId23"/>
    <p:sldId id="504" r:id="rId24"/>
    <p:sldId id="381" r:id="rId25"/>
    <p:sldId id="508" r:id="rId26"/>
    <p:sldId id="516" r:id="rId27"/>
    <p:sldId id="515" r:id="rId28"/>
    <p:sldId id="517" r:id="rId29"/>
    <p:sldId id="501" r:id="rId30"/>
    <p:sldId id="399" r:id="rId31"/>
    <p:sldId id="509" r:id="rId32"/>
    <p:sldId id="518" r:id="rId33"/>
    <p:sldId id="510" r:id="rId34"/>
    <p:sldId id="519" r:id="rId35"/>
    <p:sldId id="480" r:id="rId36"/>
    <p:sldId id="376" r:id="rId37"/>
    <p:sldId id="396" r:id="rId38"/>
    <p:sldId id="505" r:id="rId39"/>
    <p:sldId id="520" r:id="rId40"/>
    <p:sldId id="506" r:id="rId41"/>
    <p:sldId id="521" r:id="rId42"/>
    <p:sldId id="386" r:id="rId43"/>
    <p:sldId id="511" r:id="rId44"/>
    <p:sldId id="348" r:id="rId45"/>
    <p:sldId id="385" r:id="rId46"/>
    <p:sldId id="388"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tup" id="{94F02075-5CBD-4506-A0BE-3F9B6F44898D}">
          <p14:sldIdLst>
            <p14:sldId id="522"/>
          </p14:sldIdLst>
        </p14:section>
        <p14:section name="Introduction" id="{9C58FC92-95A4-4737-B90A-582CBB5F097E}">
          <p14:sldIdLst>
            <p14:sldId id="363"/>
          </p14:sldIdLst>
        </p14:section>
        <p14:section name="Self-driving" id="{6071FF5E-A192-4E31-A670-7FE611C238BF}">
          <p14:sldIdLst>
            <p14:sldId id="478"/>
            <p14:sldId id="488"/>
            <p14:sldId id="390"/>
            <p14:sldId id="408"/>
            <p14:sldId id="409"/>
            <p14:sldId id="493"/>
            <p14:sldId id="482"/>
            <p14:sldId id="483"/>
            <p14:sldId id="486"/>
            <p14:sldId id="485"/>
            <p14:sldId id="487"/>
          </p14:sldIdLst>
        </p14:section>
        <p14:section name="GTA" id="{253CBC61-42EA-4422-AA57-03C4886548F9}">
          <p14:sldIdLst>
            <p14:sldId id="479"/>
            <p14:sldId id="418"/>
            <p14:sldId id="371"/>
            <p14:sldId id="492"/>
            <p14:sldId id="346"/>
            <p14:sldId id="512"/>
            <p14:sldId id="514"/>
            <p14:sldId id="513"/>
            <p14:sldId id="502"/>
            <p14:sldId id="504"/>
            <p14:sldId id="381"/>
            <p14:sldId id="508"/>
            <p14:sldId id="516"/>
            <p14:sldId id="515"/>
            <p14:sldId id="517"/>
            <p14:sldId id="501"/>
            <p14:sldId id="399"/>
            <p14:sldId id="509"/>
            <p14:sldId id="518"/>
            <p14:sldId id="510"/>
            <p14:sldId id="519"/>
          </p14:sldIdLst>
        </p14:section>
        <p14:section name="Deep Learning" id="{F280917C-8B91-46CA-BD7F-0E3A63583CED}">
          <p14:sldIdLst>
            <p14:sldId id="480"/>
            <p14:sldId id="376"/>
            <p14:sldId id="396"/>
            <p14:sldId id="505"/>
            <p14:sldId id="520"/>
            <p14:sldId id="506"/>
            <p14:sldId id="521"/>
          </p14:sldIdLst>
        </p14:section>
        <p14:section name="The Plan" id="{0ABE031B-574E-4ADD-A4D2-CC7D195643A2}">
          <p14:sldIdLst>
            <p14:sldId id="386"/>
            <p14:sldId id="511"/>
            <p14:sldId id="348"/>
            <p14:sldId id="385"/>
          </p14:sldIdLst>
        </p14:section>
        <p14:section name="Summary" id="{FF1CAAF8-0B74-40B9-83F2-5234B1A5B25A}">
          <p14:sldIdLst>
            <p14:sldId id="388"/>
          </p14:sldIdLst>
        </p14:section>
      </p14:sectionLst>
    </p:ext>
    <p:ext uri="{EFAFB233-063F-42B5-8137-9DF3F51BA10A}">
      <p15:sldGuideLst xmlns:p15="http://schemas.microsoft.com/office/powerpoint/2012/main">
        <p15:guide id="1" orient="horz" pos="346" userDrawn="1">
          <p15:clr>
            <a:srgbClr val="A4A3A4"/>
          </p15:clr>
        </p15:guide>
        <p15:guide id="2" orient="horz" pos="4110" userDrawn="1">
          <p15:clr>
            <a:srgbClr val="A4A3A4"/>
          </p15:clr>
        </p15:guide>
        <p15:guide id="3" orient="horz" pos="414" userDrawn="1">
          <p15:clr>
            <a:srgbClr val="A4A3A4"/>
          </p15:clr>
        </p15:guide>
        <p15:guide id="4" orient="horz" pos="2568" userDrawn="1">
          <p15:clr>
            <a:srgbClr val="A4A3A4"/>
          </p15:clr>
        </p15:guide>
        <p15:guide id="5" pos="3840" userDrawn="1">
          <p15:clr>
            <a:srgbClr val="A4A3A4"/>
          </p15:clr>
        </p15:guide>
        <p15:guide id="6" pos="1118" userDrawn="1">
          <p15:clr>
            <a:srgbClr val="A4A3A4"/>
          </p15:clr>
        </p15:guide>
        <p15:guide id="7" pos="5111" userDrawn="1">
          <p15:clr>
            <a:srgbClr val="A4A3A4"/>
          </p15:clr>
        </p15:guide>
        <p15:guide id="9" pos="7287" userDrawn="1">
          <p15:clr>
            <a:srgbClr val="A4A3A4"/>
          </p15:clr>
        </p15:guide>
        <p15:guide id="10" pos="393" userDrawn="1">
          <p15:clr>
            <a:srgbClr val="A4A3A4"/>
          </p15:clr>
        </p15:guide>
        <p15:guide id="11" orient="horz" pos="1480" userDrawn="1">
          <p15:clr>
            <a:srgbClr val="A4A3A4"/>
          </p15:clr>
        </p15:guide>
        <p15:guide id="12" orient="horz" pos="3702" userDrawn="1">
          <p15:clr>
            <a:srgbClr val="A4A3A4"/>
          </p15:clr>
        </p15:guide>
        <p15:guide id="13" orient="horz" pos="182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8838"/>
    <a:srgbClr val="F0CD16"/>
    <a:srgbClr val="DD2726"/>
    <a:srgbClr val="1D3D98"/>
    <a:srgbClr val="FFFFFF"/>
    <a:srgbClr val="1451A8"/>
    <a:srgbClr val="BFBFBF"/>
    <a:srgbClr val="DC2524"/>
    <a:srgbClr val="A7A9AC"/>
    <a:srgbClr val="00A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68627" autoAdjust="0"/>
  </p:normalViewPr>
  <p:slideViewPr>
    <p:cSldViewPr snapToGrid="0" showGuides="1">
      <p:cViewPr varScale="1">
        <p:scale>
          <a:sx n="58" d="100"/>
          <a:sy n="58" d="100"/>
        </p:scale>
        <p:origin x="1637" y="62"/>
      </p:cViewPr>
      <p:guideLst>
        <p:guide orient="horz" pos="346"/>
        <p:guide orient="horz" pos="4110"/>
        <p:guide orient="horz" pos="414"/>
        <p:guide orient="horz" pos="2568"/>
        <p:guide pos="3840"/>
        <p:guide pos="1118"/>
        <p:guide pos="5111"/>
        <p:guide pos="7287"/>
        <p:guide pos="393"/>
        <p:guide orient="horz" pos="1480"/>
        <p:guide orient="horz" pos="3702"/>
        <p:guide orient="horz" pos="1820"/>
      </p:guideLst>
    </p:cSldViewPr>
  </p:slideViewPr>
  <p:notesTextViewPr>
    <p:cViewPr>
      <p:scale>
        <a:sx n="66" d="100"/>
        <a:sy n="66" d="100"/>
      </p:scale>
      <p:origin x="0" y="0"/>
    </p:cViewPr>
  </p:notesTextViewPr>
  <p:sorterViewPr>
    <p:cViewPr>
      <p:scale>
        <a:sx n="140" d="100"/>
        <a:sy n="140" d="100"/>
      </p:scale>
      <p:origin x="0" y="-30020"/>
    </p:cViewPr>
  </p:sorter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54CC0733-DDC9-8D49-B321-B3232C8C8818}" type="datetime1">
              <a:rPr lang="en-ZA" smtClean="0"/>
              <a:t>2025/06/26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BAAA8D5D-A8B0-9C42-B3E4-03D2E6676A09}" type="slidenum">
              <a:rPr lang="en-US" smtClean="0"/>
              <a:t>‹#›</a:t>
            </a:fld>
            <a:endParaRPr lang="en-US"/>
          </a:p>
        </p:txBody>
      </p:sp>
    </p:spTree>
    <p:extLst>
      <p:ext uri="{BB962C8B-B14F-4D97-AF65-F5344CB8AC3E}">
        <p14:creationId xmlns:p14="http://schemas.microsoft.com/office/powerpoint/2010/main" val="141161497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ZA"/>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9E7AC1F9-41DF-6B42-B011-4E1DC02F4CFD}" type="datetime1">
              <a:rPr lang="en-ZA" smtClean="0"/>
              <a:t>2025/06/26</a:t>
            </a:fld>
            <a:endParaRPr lang="en-ZA"/>
          </a:p>
        </p:txBody>
      </p:sp>
      <p:sp>
        <p:nvSpPr>
          <p:cNvPr id="4" name="Slide Image Placeholder 3"/>
          <p:cNvSpPr>
            <a:spLocks noGrp="1" noRot="1" noChangeAspect="1"/>
          </p:cNvSpPr>
          <p:nvPr>
            <p:ph type="sldImg" idx="2"/>
          </p:nvPr>
        </p:nvSpPr>
        <p:spPr>
          <a:xfrm>
            <a:off x="406400" y="698500"/>
            <a:ext cx="6197600" cy="3486150"/>
          </a:xfrm>
          <a:prstGeom prst="rect">
            <a:avLst/>
          </a:prstGeom>
          <a:noFill/>
          <a:ln w="12700">
            <a:solidFill>
              <a:prstClr val="black"/>
            </a:solidFill>
          </a:ln>
        </p:spPr>
        <p:txBody>
          <a:bodyPr vert="horz" lIns="93172" tIns="46586" rIns="93172" bIns="46586" rtlCol="0" anchor="ctr"/>
          <a:lstStyle/>
          <a:p>
            <a:endParaRPr lang="en-ZA"/>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Z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DCC4F4C-3FA4-44BE-A1FB-6B84CDE159D8}" type="slidenum">
              <a:rPr lang="en-ZA" smtClean="0"/>
              <a:t>‹#›</a:t>
            </a:fld>
            <a:endParaRPr lang="en-ZA"/>
          </a:p>
        </p:txBody>
      </p:sp>
    </p:spTree>
    <p:extLst>
      <p:ext uri="{BB962C8B-B14F-4D97-AF65-F5344CB8AC3E}">
        <p14:creationId xmlns:p14="http://schemas.microsoft.com/office/powerpoint/2010/main" val="413199344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700" b="1" dirty="0">
                <a:solidFill>
                  <a:srgbClr val="000000"/>
                </a:solidFill>
                <a:latin typeface="Arial" panose="020B0604020202020204" pitchFamily="34" charset="0"/>
              </a:rPr>
              <a:t>Who am I?</a:t>
            </a:r>
          </a:p>
          <a:p>
            <a:pPr>
              <a:lnSpc>
                <a:spcPct val="107000"/>
              </a:lnSpc>
              <a:spcAft>
                <a:spcPts val="815"/>
              </a:spcAft>
            </a:pPr>
            <a:endParaRPr lang="en-US" sz="1300" dirty="0">
              <a:solidFill>
                <a:srgbClr val="000000"/>
              </a:solidFill>
              <a:latin typeface="Arial" panose="020B0604020202020204" pitchFamily="34" charset="0"/>
            </a:endParaRPr>
          </a:p>
          <a:p>
            <a:pPr>
              <a:lnSpc>
                <a:spcPct val="107000"/>
              </a:lnSpc>
              <a:spcAft>
                <a:spcPts val="815"/>
              </a:spcAft>
            </a:pPr>
            <a:r>
              <a:rPr lang="en-US" sz="1000" b="1" dirty="0">
                <a:latin typeface="Arial" panose="020B0604020202020204" pitchFamily="34" charset="0"/>
                <a:ea typeface="Arial" panose="020B0604020202020204" pitchFamily="34" charset="0"/>
                <a:cs typeface="Arial" panose="020B0604020202020204" pitchFamily="34" charset="0"/>
              </a:rPr>
              <a:t>Why am I here?</a:t>
            </a:r>
          </a:p>
          <a:p>
            <a:pPr>
              <a:lnSpc>
                <a:spcPct val="107000"/>
              </a:lnSpc>
              <a:spcAft>
                <a:spcPts val="815"/>
              </a:spcAft>
            </a:pPr>
            <a:endParaRPr lang="en-US" sz="10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15"/>
              </a:spcAft>
            </a:pPr>
            <a:r>
              <a:rPr lang="en-US" sz="1000" b="1" dirty="0">
                <a:latin typeface="Arial" panose="020B0604020202020204" pitchFamily="34" charset="0"/>
                <a:ea typeface="Arial" panose="020B0604020202020204" pitchFamily="34" charset="0"/>
                <a:cs typeface="Times New Roman" panose="02020603050405020304" pitchFamily="18" charset="0"/>
              </a:rPr>
              <a:t>NB:</a:t>
            </a:r>
            <a:r>
              <a:rPr lang="en-US" sz="1000" dirty="0">
                <a:latin typeface="Arial" panose="020B0604020202020204" pitchFamily="34" charset="0"/>
                <a:ea typeface="Arial" panose="020B0604020202020204" pitchFamily="34" charset="0"/>
                <a:cs typeface="Times New Roman" panose="02020603050405020304" pitchFamily="18" charset="0"/>
              </a:rPr>
              <a:t> Limited time (Only 40 minutes)</a:t>
            </a:r>
          </a:p>
          <a:p>
            <a:pPr>
              <a:lnSpc>
                <a:spcPct val="107000"/>
              </a:lnSpc>
              <a:spcAft>
                <a:spcPts val="815"/>
              </a:spcAft>
            </a:pPr>
            <a:endParaRPr lang="en-US" sz="10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000" b="1" dirty="0">
                <a:latin typeface="Arial" panose="020B0604020202020204" pitchFamily="34" charset="0"/>
                <a:ea typeface="Arial" panose="020B0604020202020204" pitchFamily="34" charset="0"/>
                <a:cs typeface="Arial" panose="020B0604020202020204" pitchFamily="34" charset="0"/>
              </a:rPr>
              <a:t>What will we be </a:t>
            </a:r>
            <a:r>
              <a:rPr lang="en-US" sz="1000" b="1">
                <a:latin typeface="Arial" panose="020B0604020202020204" pitchFamily="34" charset="0"/>
                <a:ea typeface="Arial" panose="020B0604020202020204" pitchFamily="34" charset="0"/>
                <a:cs typeface="Arial" panose="020B0604020202020204" pitchFamily="34" charset="0"/>
              </a:rPr>
              <a:t>doing?</a:t>
            </a:r>
            <a:endParaRPr lang="en-US" sz="1000" b="1" dirty="0">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306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 second set of sensors used is </a:t>
            </a:r>
            <a:r>
              <a:rPr lang="en-US" sz="1800" b="1" dirty="0">
                <a:latin typeface="Arial" panose="020B0604020202020204" pitchFamily="34" charset="0"/>
                <a:ea typeface="Arial" panose="020B0604020202020204" pitchFamily="34" charset="0"/>
                <a:cs typeface="Arial" panose="020B0604020202020204" pitchFamily="34" charset="0"/>
              </a:rPr>
              <a:t>perception and localization sensors</a:t>
            </a:r>
            <a:r>
              <a:rPr lang="en-US" sz="1800" dirty="0">
                <a:latin typeface="Arial" panose="020B0604020202020204" pitchFamily="34" charset="0"/>
                <a:ea typeface="Arial" panose="020B0604020202020204" pitchFamily="34" charset="0"/>
                <a:cs typeface="Arial" panose="020B0604020202020204" pitchFamily="34" charset="0"/>
              </a:rPr>
              <a:t>. There is currently a debate as to which is better but in general cars either have </a:t>
            </a:r>
            <a:r>
              <a:rPr lang="en-US" sz="1800" b="1" dirty="0">
                <a:latin typeface="Arial" panose="020B0604020202020204" pitchFamily="34" charset="0"/>
                <a:ea typeface="Arial" panose="020B0604020202020204" pitchFamily="34" charset="0"/>
                <a:cs typeface="Arial" panose="020B0604020202020204" pitchFamily="34" charset="0"/>
              </a:rPr>
              <a:t>radar</a:t>
            </a:r>
            <a:r>
              <a:rPr lang="en-US" sz="1800" dirty="0">
                <a:latin typeface="Arial" panose="020B0604020202020204" pitchFamily="34" charset="0"/>
                <a:ea typeface="Arial" panose="020B0604020202020204" pitchFamily="34" charset="0"/>
                <a:cs typeface="Arial" panose="020B0604020202020204" pitchFamily="34" charset="0"/>
              </a:rPr>
              <a:t> or </a:t>
            </a:r>
            <a:r>
              <a:rPr lang="en-US" sz="1800" b="1" dirty="0">
                <a:latin typeface="Arial" panose="020B0604020202020204" pitchFamily="34" charset="0"/>
                <a:ea typeface="Arial" panose="020B0604020202020204" pitchFamily="34" charset="0"/>
                <a:cs typeface="Arial" panose="020B0604020202020204" pitchFamily="34" charset="0"/>
              </a:rPr>
              <a:t>lidar</a:t>
            </a:r>
            <a:r>
              <a:rPr lang="en-US" sz="1800" dirty="0">
                <a:latin typeface="Arial" panose="020B0604020202020204" pitchFamily="34" charset="0"/>
                <a:ea typeface="Arial" panose="020B0604020202020204" pitchFamily="34" charset="0"/>
                <a:cs typeface="Arial" panose="020B0604020202020204" pitchFamily="34" charset="0"/>
              </a:rPr>
              <a:t> sensor to understand and localize their surroundings. These sensors typically have short ranges but can build really </a:t>
            </a:r>
            <a:r>
              <a:rPr lang="en-US" sz="1800" b="1" dirty="0">
                <a:latin typeface="Arial" panose="020B0604020202020204" pitchFamily="34" charset="0"/>
                <a:ea typeface="Arial" panose="020B0604020202020204" pitchFamily="34" charset="0"/>
                <a:cs typeface="Arial" panose="020B0604020202020204" pitchFamily="34" charset="0"/>
              </a:rPr>
              <a:t>high definition models of what’s around your car.</a:t>
            </a:r>
            <a:endParaRPr lang="en-US" sz="1800" b="1"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55940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 next set of sensors is all about </a:t>
            </a:r>
            <a:r>
              <a:rPr lang="en-US" sz="1800" b="1" dirty="0">
                <a:latin typeface="Arial" panose="020B0604020202020204" pitchFamily="34" charset="0"/>
                <a:ea typeface="Arial" panose="020B0604020202020204" pitchFamily="34" charset="0"/>
                <a:cs typeface="Arial" panose="020B0604020202020204" pitchFamily="34" charset="0"/>
              </a:rPr>
              <a:t>motion</a:t>
            </a:r>
            <a:r>
              <a:rPr lang="en-US" sz="1800" dirty="0">
                <a:latin typeface="Arial" panose="020B0604020202020204" pitchFamily="34" charset="0"/>
                <a:ea typeface="Arial" panose="020B0604020202020204" pitchFamily="34" charset="0"/>
                <a:cs typeface="Arial" panose="020B0604020202020204" pitchFamily="34" charset="0"/>
              </a:rPr>
              <a:t>. You can think of these sensors similar to how your phone has sensors to detect if its portrait of landscape. These sensors include accelerometers and gyroscopes to measure immediate acceleration and can even include motion sensors like IMU’s that can return you current orientation, rotation, roll, pitch or yaw. This type of sensor can be used to determine am I currently driving up hill or downhill?</a:t>
            </a: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130369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 last set of sensors are included with most cars today. These sensors can typically be accessed via the can bus and include sensors like </a:t>
            </a:r>
            <a:r>
              <a:rPr lang="en-US" sz="1800" b="1" dirty="0">
                <a:latin typeface="Arial" panose="020B0604020202020204" pitchFamily="34" charset="0"/>
                <a:ea typeface="Arial" panose="020B0604020202020204" pitchFamily="34" charset="0"/>
                <a:cs typeface="Arial" panose="020B0604020202020204" pitchFamily="34" charset="0"/>
              </a:rPr>
              <a:t>speedometers</a:t>
            </a:r>
            <a:r>
              <a:rPr lang="en-US" sz="1800" dirty="0">
                <a:latin typeface="Arial" panose="020B0604020202020204" pitchFamily="34" charset="0"/>
                <a:ea typeface="Arial" panose="020B0604020202020204" pitchFamily="34" charset="0"/>
                <a:cs typeface="Arial" panose="020B0604020202020204" pitchFamily="34" charset="0"/>
              </a:rPr>
              <a:t> (that can tell you how fast you are driving), or even </a:t>
            </a:r>
            <a:r>
              <a:rPr lang="en-US" sz="1800" b="1" dirty="0">
                <a:latin typeface="Arial" panose="020B0604020202020204" pitchFamily="34" charset="0"/>
                <a:ea typeface="Arial" panose="020B0604020202020204" pitchFamily="34" charset="0"/>
                <a:cs typeface="Arial" panose="020B0604020202020204" pitchFamily="34" charset="0"/>
              </a:rPr>
              <a:t>GPS</a:t>
            </a:r>
            <a:r>
              <a:rPr lang="en-US" sz="1800" dirty="0">
                <a:latin typeface="Arial" panose="020B0604020202020204" pitchFamily="34" charset="0"/>
                <a:ea typeface="Arial" panose="020B0604020202020204" pitchFamily="34" charset="0"/>
                <a:cs typeface="Arial" panose="020B0604020202020204" pitchFamily="34" charset="0"/>
              </a:rPr>
              <a:t> to get your current location and this can be correlated with mapping providers to determine features about your environment like the current speed limit for the stretch of road you are on.</a:t>
            </a: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603498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sz="1300" dirty="0"/>
          </a:p>
        </p:txBody>
      </p:sp>
    </p:spTree>
    <p:extLst>
      <p:ext uri="{BB962C8B-B14F-4D97-AF65-F5344CB8AC3E}">
        <p14:creationId xmlns:p14="http://schemas.microsoft.com/office/powerpoint/2010/main" val="13153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Here GTA is not really the focus!</a:t>
            </a: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endParaRPr lang="en-US" sz="18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All I really needed was a </a:t>
            </a:r>
            <a:r>
              <a:rPr lang="en-US" sz="1800" b="1" dirty="0">
                <a:latin typeface="Arial" panose="020B0604020202020204" pitchFamily="34" charset="0"/>
                <a:ea typeface="Arial" panose="020B0604020202020204" pitchFamily="34" charset="0"/>
                <a:cs typeface="Arial" panose="020B0604020202020204" pitchFamily="34" charset="0"/>
              </a:rPr>
              <a:t>road</a:t>
            </a:r>
            <a:r>
              <a:rPr lang="en-US" sz="1800" dirty="0">
                <a:latin typeface="Arial" panose="020B0604020202020204" pitchFamily="34" charset="0"/>
                <a:ea typeface="Arial" panose="020B0604020202020204" pitchFamily="34" charset="0"/>
                <a:cs typeface="Arial" panose="020B0604020202020204" pitchFamily="34" charset="0"/>
              </a:rPr>
              <a:t> and some sort of </a:t>
            </a:r>
            <a:r>
              <a:rPr lang="en-US" sz="1800" b="1" dirty="0">
                <a:latin typeface="Arial" panose="020B0604020202020204" pitchFamily="34" charset="0"/>
                <a:ea typeface="Arial" panose="020B0604020202020204" pitchFamily="34" charset="0"/>
                <a:cs typeface="Arial" panose="020B0604020202020204" pitchFamily="34" charset="0"/>
              </a:rPr>
              <a:t>car</a:t>
            </a:r>
            <a:r>
              <a:rPr lang="en-US" sz="1800" dirty="0">
                <a:latin typeface="Arial" panose="020B0604020202020204" pitchFamily="34" charset="0"/>
                <a:ea typeface="Arial" panose="020B0604020202020204" pitchFamily="34" charset="0"/>
                <a:cs typeface="Arial" panose="020B0604020202020204" pitchFamily="34" charset="0"/>
              </a:rPr>
              <a:t> control, which means it could have been as simple as </a:t>
            </a:r>
            <a:r>
              <a:rPr lang="en-US" sz="1800" b="1" dirty="0">
                <a:latin typeface="Arial" panose="020B0604020202020204" pitchFamily="34" charset="0"/>
                <a:ea typeface="Arial" panose="020B0604020202020204" pitchFamily="34" charset="0"/>
                <a:cs typeface="Arial" panose="020B0604020202020204" pitchFamily="34" charset="0"/>
              </a:rPr>
              <a:t>Mario</a:t>
            </a:r>
            <a:r>
              <a:rPr lang="en-US" sz="1800" dirty="0">
                <a:latin typeface="Arial" panose="020B0604020202020204" pitchFamily="34" charset="0"/>
                <a:ea typeface="Arial" panose="020B0604020202020204" pitchFamily="34" charset="0"/>
                <a:cs typeface="Arial" panose="020B0604020202020204" pitchFamily="34" charset="0"/>
              </a:rPr>
              <a:t> </a:t>
            </a:r>
            <a:r>
              <a:rPr lang="en-US" sz="1800" b="1" dirty="0">
                <a:latin typeface="Arial" panose="020B0604020202020204" pitchFamily="34" charset="0"/>
                <a:ea typeface="Arial" panose="020B0604020202020204" pitchFamily="34" charset="0"/>
                <a:cs typeface="Arial" panose="020B0604020202020204" pitchFamily="34" charset="0"/>
              </a:rPr>
              <a:t>Kart</a:t>
            </a:r>
            <a:r>
              <a:rPr lang="en-US" sz="1800" dirty="0">
                <a:latin typeface="Arial" panose="020B0604020202020204" pitchFamily="34" charset="0"/>
                <a:ea typeface="Arial" panose="020B0604020202020204" pitchFamily="34" charset="0"/>
                <a:cs typeface="Arial" panose="020B0604020202020204" pitchFamily="34" charset="0"/>
              </a:rPr>
              <a:t> or Fortnite, or more realistic driving games like </a:t>
            </a:r>
            <a:r>
              <a:rPr lang="en-US" sz="1800" b="1" dirty="0">
                <a:latin typeface="Arial" panose="020B0604020202020204" pitchFamily="34" charset="0"/>
                <a:ea typeface="Arial" panose="020B0604020202020204" pitchFamily="34" charset="0"/>
                <a:cs typeface="Arial" panose="020B0604020202020204" pitchFamily="34" charset="0"/>
              </a:rPr>
              <a:t>GT</a:t>
            </a:r>
            <a:r>
              <a:rPr lang="en-US" sz="1800" dirty="0">
                <a:latin typeface="Arial" panose="020B0604020202020204" pitchFamily="34" charset="0"/>
                <a:ea typeface="Arial" panose="020B0604020202020204" pitchFamily="34" charset="0"/>
                <a:cs typeface="Arial" panose="020B0604020202020204" pitchFamily="34" charset="0"/>
              </a:rPr>
              <a:t> or </a:t>
            </a:r>
            <a:r>
              <a:rPr lang="en-US" sz="1800" b="1" dirty="0">
                <a:latin typeface="Arial" panose="020B0604020202020204" pitchFamily="34" charset="0"/>
                <a:ea typeface="Arial" panose="020B0604020202020204" pitchFamily="34" charset="0"/>
                <a:cs typeface="Arial" panose="020B0604020202020204" pitchFamily="34" charset="0"/>
              </a:rPr>
              <a:t>forza</a:t>
            </a:r>
            <a:r>
              <a:rPr lang="en-US" sz="1800" dirty="0">
                <a:latin typeface="Arial" panose="020B0604020202020204" pitchFamily="34" charset="0"/>
                <a:ea typeface="Arial" panose="020B0604020202020204" pitchFamily="34" charset="0"/>
                <a:cs typeface="Arial" panose="020B0604020202020204" pitchFamily="34" charset="0"/>
              </a:rPr>
              <a:t>.</a:t>
            </a: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There are also cool simulation environments available like Carla.</a:t>
            </a: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endParaRPr lang="en-US" sz="18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I’ve selected </a:t>
            </a:r>
            <a:r>
              <a:rPr lang="en-US" sz="1800" b="1" dirty="0">
                <a:latin typeface="Arial" panose="020B0604020202020204" pitchFamily="34" charset="0"/>
                <a:ea typeface="Arial" panose="020B0604020202020204" pitchFamily="34" charset="0"/>
                <a:cs typeface="Arial" panose="020B0604020202020204" pitchFamily="34" charset="0"/>
              </a:rPr>
              <a:t>GTA</a:t>
            </a:r>
            <a:r>
              <a:rPr lang="en-US" sz="1800" dirty="0">
                <a:latin typeface="Arial" panose="020B0604020202020204" pitchFamily="34" charset="0"/>
                <a:ea typeface="Arial" panose="020B0604020202020204" pitchFamily="34" charset="0"/>
                <a:cs typeface="Arial" panose="020B0604020202020204" pitchFamily="34" charset="0"/>
              </a:rPr>
              <a:t> as my focus!</a:t>
            </a:r>
            <a:endParaRPr lang="en-US" sz="1800" dirty="0">
              <a:latin typeface="Arial" panose="020B0604020202020204" pitchFamily="34" charset="0"/>
              <a:ea typeface="Arial" panose="020B0604020202020204" pitchFamily="34" charset="0"/>
              <a:cs typeface="Times New Roman" panose="02020603050405020304" pitchFamily="18" charset="0"/>
            </a:endParaRPr>
          </a:p>
          <a:p>
            <a:pPr defTabSz="931717">
              <a:defRPr/>
            </a:pPr>
            <a:endParaRPr lang="en-ZA" sz="1300" dirty="0"/>
          </a:p>
        </p:txBody>
      </p:sp>
    </p:spTree>
    <p:extLst>
      <p:ext uri="{BB962C8B-B14F-4D97-AF65-F5344CB8AC3E}">
        <p14:creationId xmlns:p14="http://schemas.microsoft.com/office/powerpoint/2010/main" val="57529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I’ve selected </a:t>
            </a:r>
            <a:r>
              <a:rPr lang="en-US" sz="1700" b="1" dirty="0">
                <a:latin typeface="Arial" panose="020B0604020202020204" pitchFamily="34" charset="0"/>
                <a:ea typeface="Arial" panose="020B0604020202020204" pitchFamily="34" charset="0"/>
                <a:cs typeface="Arial" panose="020B0604020202020204" pitchFamily="34" charset="0"/>
              </a:rPr>
              <a:t>GTA</a:t>
            </a:r>
            <a:r>
              <a:rPr lang="en-US" sz="1700" dirty="0">
                <a:latin typeface="Arial" panose="020B0604020202020204" pitchFamily="34" charset="0"/>
                <a:ea typeface="Arial" panose="020B0604020202020204" pitchFamily="34" charset="0"/>
                <a:cs typeface="Arial" panose="020B0604020202020204" pitchFamily="34" charset="0"/>
              </a:rPr>
              <a:t> to use as to simulation environment. I’ve selected is for a bunch of reasons but most of all is probably the fact that GTA is extremely </a:t>
            </a:r>
            <a:r>
              <a:rPr lang="en-US" sz="1700" b="1" dirty="0">
                <a:latin typeface="Arial" panose="020B0604020202020204" pitchFamily="34" charset="0"/>
                <a:ea typeface="Arial" panose="020B0604020202020204" pitchFamily="34" charset="0"/>
                <a:cs typeface="Arial" panose="020B0604020202020204" pitchFamily="34" charset="0"/>
              </a:rPr>
              <a:t>mod-able</a:t>
            </a:r>
            <a:r>
              <a:rPr lang="en-US" sz="1700" dirty="0">
                <a:latin typeface="Arial" panose="020B0604020202020204" pitchFamily="34" charset="0"/>
                <a:ea typeface="Arial" panose="020B0604020202020204" pitchFamily="34" charset="0"/>
                <a:cs typeface="Arial" panose="020B0604020202020204" pitchFamily="34" charset="0"/>
              </a:rPr>
              <a:t>. Theirs a huge community of mod developers creating a wide range of mods. The big ones I am focused on is the </a:t>
            </a:r>
            <a:r>
              <a:rPr lang="en-US" sz="1700" b="1" dirty="0" err="1">
                <a:latin typeface="Arial" panose="020B0604020202020204" pitchFamily="34" charset="0"/>
                <a:ea typeface="Arial" panose="020B0604020202020204" pitchFamily="34" charset="0"/>
                <a:cs typeface="Arial" panose="020B0604020202020204" pitchFamily="34" charset="0"/>
              </a:rPr>
              <a:t>hoodcam</a:t>
            </a:r>
            <a:r>
              <a:rPr lang="en-US" sz="1700" dirty="0">
                <a:latin typeface="Arial" panose="020B0604020202020204" pitchFamily="34" charset="0"/>
                <a:ea typeface="Arial" panose="020B0604020202020204" pitchFamily="34" charset="0"/>
                <a:cs typeface="Arial" panose="020B0604020202020204" pitchFamily="34" charset="0"/>
              </a:rPr>
              <a:t> mod, which allows me to record the game from the perspective of a camera in the car. GTA is also open world which means we can control various things like </a:t>
            </a:r>
            <a:r>
              <a:rPr lang="en-US" sz="1700" b="1" dirty="0">
                <a:latin typeface="Arial" panose="020B0604020202020204" pitchFamily="34" charset="0"/>
                <a:ea typeface="Arial" panose="020B0604020202020204" pitchFamily="34" charset="0"/>
                <a:cs typeface="Arial" panose="020B0604020202020204" pitchFamily="34" charset="0"/>
              </a:rPr>
              <a:t>time of day, weather</a:t>
            </a:r>
            <a:r>
              <a:rPr lang="en-US" sz="1700" dirty="0">
                <a:latin typeface="Arial" panose="020B0604020202020204" pitchFamily="34" charset="0"/>
                <a:ea typeface="Arial" panose="020B0604020202020204" pitchFamily="34" charset="0"/>
                <a:cs typeface="Arial" panose="020B0604020202020204" pitchFamily="34" charset="0"/>
              </a:rPr>
              <a:t>, etc.</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endParaRPr lang="en-US" sz="17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In the </a:t>
            </a:r>
            <a:r>
              <a:rPr lang="en-US" sz="1700" b="1" dirty="0">
                <a:latin typeface="Arial" panose="020B0604020202020204" pitchFamily="34" charset="0"/>
                <a:ea typeface="Arial" panose="020B0604020202020204" pitchFamily="34" charset="0"/>
                <a:cs typeface="Arial" panose="020B0604020202020204" pitchFamily="34" charset="0"/>
              </a:rPr>
              <a:t>real</a:t>
            </a:r>
            <a:r>
              <a:rPr lang="en-US" sz="1700" dirty="0">
                <a:latin typeface="Arial" panose="020B0604020202020204" pitchFamily="34" charset="0"/>
                <a:ea typeface="Arial" panose="020B0604020202020204" pitchFamily="34" charset="0"/>
                <a:cs typeface="Arial" panose="020B0604020202020204" pitchFamily="34" charset="0"/>
              </a:rPr>
              <a:t> </a:t>
            </a:r>
            <a:r>
              <a:rPr lang="en-US" sz="1700" b="1" dirty="0">
                <a:latin typeface="Arial" panose="020B0604020202020204" pitchFamily="34" charset="0"/>
                <a:ea typeface="Arial" panose="020B0604020202020204" pitchFamily="34" charset="0"/>
                <a:cs typeface="Arial" panose="020B0604020202020204" pitchFamily="34" charset="0"/>
              </a:rPr>
              <a:t>world</a:t>
            </a:r>
            <a:r>
              <a:rPr lang="en-US" sz="1700" dirty="0">
                <a:latin typeface="Arial" panose="020B0604020202020204" pitchFamily="34" charset="0"/>
                <a:ea typeface="Arial" panose="020B0604020202020204" pitchFamily="34" charset="0"/>
                <a:cs typeface="Arial" panose="020B0604020202020204" pitchFamily="34" charset="0"/>
              </a:rPr>
              <a:t>, self-driving cost real money and have real risk like </a:t>
            </a:r>
            <a:r>
              <a:rPr lang="en-US" sz="1700" b="1" dirty="0">
                <a:latin typeface="Arial" panose="020B0604020202020204" pitchFamily="34" charset="0"/>
                <a:ea typeface="Arial" panose="020B0604020202020204" pitchFamily="34" charset="0"/>
                <a:cs typeface="Arial" panose="020B0604020202020204" pitchFamily="34" charset="0"/>
              </a:rPr>
              <a:t>killing</a:t>
            </a:r>
            <a:r>
              <a:rPr lang="en-US" sz="1700" dirty="0">
                <a:latin typeface="Arial" panose="020B0604020202020204" pitchFamily="34" charset="0"/>
                <a:ea typeface="Arial" panose="020B0604020202020204" pitchFamily="34" charset="0"/>
                <a:cs typeface="Arial" panose="020B0604020202020204" pitchFamily="34" charset="0"/>
              </a:rPr>
              <a:t> people! GTA allowing me to drive around with less </a:t>
            </a:r>
            <a:r>
              <a:rPr lang="en-US" sz="1700" b="1" dirty="0">
                <a:latin typeface="Arial" panose="020B0604020202020204" pitchFamily="34" charset="0"/>
                <a:ea typeface="Arial" panose="020B0604020202020204" pitchFamily="34" charset="0"/>
                <a:cs typeface="Arial" panose="020B0604020202020204" pitchFamily="34" charset="0"/>
              </a:rPr>
              <a:t>risk</a:t>
            </a:r>
            <a:r>
              <a:rPr lang="en-US" sz="1700" dirty="0">
                <a:latin typeface="Arial" panose="020B0604020202020204" pitchFamily="34" charset="0"/>
                <a:ea typeface="Arial" panose="020B0604020202020204" pitchFamily="34" charset="0"/>
                <a:cs typeface="Arial" panose="020B0604020202020204" pitchFamily="34" charset="0"/>
              </a:rPr>
              <a:t>… We can still hit stuff but at least it’s not “that” real!</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endParaRPr lang="en-US" sz="17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And above all, GTA is </a:t>
            </a:r>
            <a:r>
              <a:rPr lang="en-US" sz="1700" b="1" dirty="0">
                <a:latin typeface="Arial" panose="020B0604020202020204" pitchFamily="34" charset="0"/>
                <a:ea typeface="Arial" panose="020B0604020202020204" pitchFamily="34" charset="0"/>
                <a:cs typeface="Arial" panose="020B0604020202020204" pitchFamily="34" charset="0"/>
              </a:rPr>
              <a:t>fun</a:t>
            </a:r>
            <a:r>
              <a:rPr lang="en-US" sz="1700" dirty="0">
                <a:latin typeface="Arial" panose="020B0604020202020204" pitchFamily="34" charset="0"/>
                <a:ea typeface="Arial" panose="020B0604020202020204" pitchFamily="34" charset="0"/>
                <a:cs typeface="Arial" panose="020B0604020202020204" pitchFamily="34" charset="0"/>
              </a:rPr>
              <a:t>!</a:t>
            </a:r>
            <a:endParaRPr lang="en-US" sz="17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3727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2906013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3840755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I ended up creating a very simple mod, that returns my speed, steering angle, throttle and brake power! These script hooks are extremely each to use and provide you with a ton of information… I could get the 3 key things I wanted to use in training my model, which is steering angle, throttle and brake power.</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endParaRPr lang="en-US" sz="17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These plugins can also give you back fuel level, oil level, engine state, </a:t>
            </a:r>
            <a:r>
              <a:rPr lang="en-US" sz="1700" dirty="0" err="1">
                <a:latin typeface="Arial" panose="020B0604020202020204" pitchFamily="34" charset="0"/>
                <a:ea typeface="Arial" panose="020B0604020202020204" pitchFamily="34" charset="0"/>
                <a:cs typeface="Arial" panose="020B0604020202020204" pitchFamily="34" charset="0"/>
              </a:rPr>
              <a:t>etc</a:t>
            </a:r>
            <a:endParaRPr lang="en-US" sz="17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146362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I ended up creating a very simple mod, that returns my speed, steering angle, throttle and brake power! These script hooks are extremely each to use and provide you with a ton of information… I could get the 3 key things I wanted to use in training my model, which is steering angle, throttle and brake power.</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endParaRPr lang="en-US" sz="17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These plugins can also give you back fuel level, oil level, engine state, </a:t>
            </a:r>
            <a:r>
              <a:rPr lang="en-US" sz="1700" dirty="0" err="1">
                <a:latin typeface="Arial" panose="020B0604020202020204" pitchFamily="34" charset="0"/>
                <a:ea typeface="Arial" panose="020B0604020202020204" pitchFamily="34" charset="0"/>
                <a:cs typeface="Arial" panose="020B0604020202020204" pitchFamily="34" charset="0"/>
              </a:rPr>
              <a:t>etc</a:t>
            </a:r>
            <a:endParaRPr lang="en-US" sz="17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16560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first topic we must discuss a little bit more in depth is  self-driving</a:t>
            </a:r>
            <a:endParaRPr lang="en-ZA" sz="1300" dirty="0"/>
          </a:p>
        </p:txBody>
      </p:sp>
    </p:spTree>
    <p:extLst>
      <p:ext uri="{BB962C8B-B14F-4D97-AF65-F5344CB8AC3E}">
        <p14:creationId xmlns:p14="http://schemas.microsoft.com/office/powerpoint/2010/main" val="4215116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4025925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989052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8834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380773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3431454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sz="1300" dirty="0"/>
          </a:p>
        </p:txBody>
      </p:sp>
    </p:spTree>
    <p:extLst>
      <p:ext uri="{BB962C8B-B14F-4D97-AF65-F5344CB8AC3E}">
        <p14:creationId xmlns:p14="http://schemas.microsoft.com/office/powerpoint/2010/main" val="1614402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US" sz="1700" dirty="0">
                <a:latin typeface="Arial" panose="020B0604020202020204" pitchFamily="34" charset="0"/>
                <a:ea typeface="Arial" panose="020B0604020202020204" pitchFamily="34" charset="0"/>
                <a:cs typeface="Arial" panose="020B0604020202020204" pitchFamily="34" charset="0"/>
              </a:rPr>
              <a:t>I am no AI expert and do not get me tangled up  into minute differences between AI, machine learning, etc. But at a very high level, AI is the over arching group of tasks. It evolved into machine learning, which could detect stuff like spam email. This evolved into deep-learning which is these modern </a:t>
            </a:r>
            <a:r>
              <a:rPr lang="en-US" sz="1700" dirty="0" err="1">
                <a:latin typeface="Arial" panose="020B0604020202020204" pitchFamily="34" charset="0"/>
                <a:ea typeface="Arial" panose="020B0604020202020204" pitchFamily="34" charset="0"/>
                <a:cs typeface="Arial" panose="020B0604020202020204" pitchFamily="34" charset="0"/>
              </a:rPr>
              <a:t>competions</a:t>
            </a:r>
            <a:r>
              <a:rPr lang="en-US" sz="1700" dirty="0">
                <a:latin typeface="Arial" panose="020B0604020202020204" pitchFamily="34" charset="0"/>
                <a:ea typeface="Arial" panose="020B0604020202020204" pitchFamily="34" charset="0"/>
                <a:cs typeface="Arial" panose="020B0604020202020204" pitchFamily="34" charset="0"/>
              </a:rPr>
              <a:t> and demos you see like is it a cat to a dog. Or what break of dog is </a:t>
            </a:r>
            <a:r>
              <a:rPr lang="en-US" sz="1700" dirty="0" err="1">
                <a:latin typeface="Arial" panose="020B0604020202020204" pitchFamily="34" charset="0"/>
                <a:ea typeface="Arial" panose="020B0604020202020204" pitchFamily="34" charset="0"/>
                <a:cs typeface="Arial" panose="020B0604020202020204" pitchFamily="34" charset="0"/>
              </a:rPr>
              <a:t>is</a:t>
            </a:r>
            <a:endParaRPr lang="en-US" sz="1700" dirty="0">
              <a:latin typeface="Arial" panose="020B0604020202020204" pitchFamily="34" charset="0"/>
              <a:ea typeface="Arial" panose="020B06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1477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We will be using a technique called transfer learning were we take a pretrained model and try and retrain it to predict our steering angle, throttle and brake power.</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endParaRPr lang="en-US" sz="17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771"/>
              </a:spcAft>
            </a:pPr>
            <a:r>
              <a:rPr lang="en-US" sz="1700" dirty="0" err="1">
                <a:latin typeface="Arial" panose="020B0604020202020204" pitchFamily="34" charset="0"/>
                <a:ea typeface="Arial" panose="020B0604020202020204" pitchFamily="34" charset="0"/>
                <a:cs typeface="Arial" panose="020B0604020202020204" pitchFamily="34" charset="0"/>
              </a:rPr>
              <a:t>Imagenet</a:t>
            </a:r>
            <a:r>
              <a:rPr lang="en-US" sz="1700" dirty="0">
                <a:latin typeface="Arial" panose="020B0604020202020204" pitchFamily="34" charset="0"/>
                <a:ea typeface="Arial" panose="020B0604020202020204" pitchFamily="34" charset="0"/>
                <a:cs typeface="Arial" panose="020B0604020202020204" pitchFamily="34" charset="0"/>
              </a:rPr>
              <a:t> hosts various AI competitions each year were various academic people compete in building bigger, fast more efficient image models.</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endParaRPr lang="en-US" sz="17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We will be reusing a model that won in 2015 called </a:t>
            </a:r>
            <a:r>
              <a:rPr lang="en-US" sz="1700" dirty="0" err="1">
                <a:latin typeface="Arial" panose="020B0604020202020204" pitchFamily="34" charset="0"/>
                <a:ea typeface="Arial" panose="020B0604020202020204" pitchFamily="34" charset="0"/>
                <a:cs typeface="Arial" panose="020B0604020202020204" pitchFamily="34" charset="0"/>
              </a:rPr>
              <a:t>ResNet</a:t>
            </a:r>
            <a:endParaRPr lang="en-US" sz="17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771"/>
              </a:spcAft>
            </a:pPr>
            <a:r>
              <a:rPr lang="en-US" sz="1700" dirty="0">
                <a:latin typeface="Arial" panose="020B0604020202020204" pitchFamily="34" charset="0"/>
                <a:ea typeface="Arial" panose="020B0604020202020204" pitchFamily="34" charset="0"/>
                <a:cs typeface="Arial" panose="020B0604020202020204" pitchFamily="34" charset="0"/>
              </a:rPr>
              <a:t> </a:t>
            </a:r>
            <a:endParaRPr lang="en-US" sz="1700" dirty="0">
              <a:latin typeface="Arial" panose="020B0604020202020204" pitchFamily="34" charset="0"/>
              <a:ea typeface="Arial" panose="020B0604020202020204" pitchFamily="34" charset="0"/>
              <a:cs typeface="Times New Roman" panose="02020603050405020304" pitchFamily="18" charset="0"/>
            </a:endParaRPr>
          </a:p>
          <a:p>
            <a:endParaRPr lang="en-ZA" dirty="0"/>
          </a:p>
        </p:txBody>
      </p:sp>
    </p:spTree>
    <p:extLst>
      <p:ext uri="{BB962C8B-B14F-4D97-AF65-F5344CB8AC3E}">
        <p14:creationId xmlns:p14="http://schemas.microsoft.com/office/powerpoint/2010/main" val="2627292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3965409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endParaRPr lang="en-ZA" dirty="0"/>
          </a:p>
        </p:txBody>
      </p:sp>
    </p:spTree>
    <p:extLst>
      <p:ext uri="{BB962C8B-B14F-4D97-AF65-F5344CB8AC3E}">
        <p14:creationId xmlns:p14="http://schemas.microsoft.com/office/powerpoint/2010/main" val="2561263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Self-driving was initially selected just as a </a:t>
            </a:r>
            <a:r>
              <a:rPr lang="en-US" sz="1800" b="1" dirty="0">
                <a:latin typeface="Arial" panose="020B0604020202020204" pitchFamily="34" charset="0"/>
                <a:ea typeface="Arial" panose="020B0604020202020204" pitchFamily="34" charset="0"/>
                <a:cs typeface="Arial" panose="020B0604020202020204" pitchFamily="34" charset="0"/>
              </a:rPr>
              <a:t>background</a:t>
            </a:r>
            <a:r>
              <a:rPr lang="en-US" sz="1800" dirty="0">
                <a:latin typeface="Arial" panose="020B0604020202020204" pitchFamily="34" charset="0"/>
                <a:ea typeface="Arial" panose="020B0604020202020204" pitchFamily="34" charset="0"/>
                <a:cs typeface="Arial" panose="020B0604020202020204" pitchFamily="34" charset="0"/>
              </a:rPr>
              <a:t> to try out some machine learning and AI concepts, but it turned out that </a:t>
            </a:r>
            <a:r>
              <a:rPr lang="en-US" sz="1800" b="1" dirty="0">
                <a:latin typeface="Arial" panose="020B0604020202020204" pitchFamily="34" charset="0"/>
                <a:ea typeface="Arial" panose="020B0604020202020204" pitchFamily="34" charset="0"/>
                <a:cs typeface="Arial" panose="020B0604020202020204" pitchFamily="34" charset="0"/>
              </a:rPr>
              <a:t>self-driving is really hard.</a:t>
            </a:r>
            <a:r>
              <a:rPr lang="en-US" sz="1800" dirty="0">
                <a:latin typeface="Arial" panose="020B0604020202020204" pitchFamily="34" charset="0"/>
                <a:ea typeface="Arial" panose="020B0604020202020204" pitchFamily="34" charset="0"/>
                <a:cs typeface="Arial" panose="020B0604020202020204" pitchFamily="34" charset="0"/>
              </a:rPr>
              <a:t> Harder than I initially thought, and </a:t>
            </a:r>
            <a:r>
              <a:rPr lang="en-US" sz="1800" b="1" dirty="0">
                <a:latin typeface="Arial" panose="020B0604020202020204" pitchFamily="34" charset="0"/>
                <a:ea typeface="Arial" panose="020B0604020202020204" pitchFamily="34" charset="0"/>
                <a:cs typeface="Arial" panose="020B0604020202020204" pitchFamily="34" charset="0"/>
              </a:rPr>
              <a:t>I do not think we are their yet</a:t>
            </a:r>
            <a:r>
              <a:rPr lang="en-US" sz="1800" dirty="0">
                <a:latin typeface="Arial" panose="020B0604020202020204" pitchFamily="34" charset="0"/>
                <a:ea typeface="Arial" panose="020B0604020202020204" pitchFamily="34" charset="0"/>
                <a:cs typeface="Arial" panose="020B0604020202020204" pitchFamily="34" charset="0"/>
              </a:rPr>
              <a:t>.</a:t>
            </a: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Theirs a bunch of </a:t>
            </a:r>
            <a:r>
              <a:rPr lang="en-US" sz="1800" b="1" dirty="0">
                <a:latin typeface="Arial" panose="020B0604020202020204" pitchFamily="34" charset="0"/>
                <a:ea typeface="Arial" panose="020B0604020202020204" pitchFamily="34" charset="0"/>
                <a:cs typeface="Arial" panose="020B0604020202020204" pitchFamily="34" charset="0"/>
              </a:rPr>
              <a:t>companies</a:t>
            </a:r>
            <a:r>
              <a:rPr lang="en-US" sz="1800" dirty="0">
                <a:latin typeface="Arial" panose="020B0604020202020204" pitchFamily="34" charset="0"/>
                <a:ea typeface="Arial" panose="020B0604020202020204" pitchFamily="34" charset="0"/>
                <a:cs typeface="Arial" panose="020B0604020202020204" pitchFamily="34" charset="0"/>
              </a:rPr>
              <a:t> doing interesting work in this companies and thy use a variety of companies and approaches to try and solve this problem.</a:t>
            </a: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03625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windows side, we need to publish the screen and the state of the car</a:t>
            </a:r>
          </a:p>
          <a:p>
            <a:endParaRPr lang="en-US" dirty="0"/>
          </a:p>
          <a:p>
            <a:r>
              <a:rPr lang="en-US" dirty="0"/>
              <a:t>On the nano side, simply subscribe to these messages</a:t>
            </a:r>
          </a:p>
          <a:p>
            <a:endParaRPr lang="en-US" dirty="0"/>
          </a:p>
          <a:p>
            <a:r>
              <a:rPr lang="en-US" dirty="0"/>
              <a:t>At some point, the nano needs to control GTA. For this there is a control server and client that abstracts </a:t>
            </a:r>
            <a:r>
              <a:rPr lang="en-US" dirty="0" err="1"/>
              <a:t>vjoy</a:t>
            </a:r>
            <a:r>
              <a:rPr lang="en-US" dirty="0"/>
              <a:t> to control GTA</a:t>
            </a:r>
          </a:p>
        </p:txBody>
      </p:sp>
    </p:spTree>
    <p:extLst>
      <p:ext uri="{BB962C8B-B14F-4D97-AF65-F5344CB8AC3E}">
        <p14:creationId xmlns:p14="http://schemas.microsoft.com/office/powerpoint/2010/main" val="22957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6479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ZA" sz="1300" dirty="0"/>
              <a:t>Disclaimers</a:t>
            </a:r>
          </a:p>
          <a:p>
            <a:pPr defTabSz="966612">
              <a:defRPr/>
            </a:pPr>
            <a:endParaRPr lang="en-ZA" sz="1300" dirty="0"/>
          </a:p>
          <a:p>
            <a:pPr defTabSz="966612">
              <a:defRPr/>
            </a:pPr>
            <a:r>
              <a:rPr lang="en-ZA" sz="1300" dirty="0"/>
              <a:t>I am not a python developer or an AI expert.</a:t>
            </a:r>
          </a:p>
          <a:p>
            <a:pPr defTabSz="966612">
              <a:defRPr/>
            </a:pPr>
            <a:endParaRPr lang="en-ZA" sz="1300" dirty="0"/>
          </a:p>
          <a:p>
            <a:pPr defTabSz="966612">
              <a:defRPr/>
            </a:pPr>
            <a:r>
              <a:rPr lang="en-ZA" sz="1300" dirty="0"/>
              <a:t>All code, samples, training data, etc will be released</a:t>
            </a:r>
          </a:p>
          <a:p>
            <a:pPr defTabSz="966612">
              <a:defRPr/>
            </a:pPr>
            <a:endParaRPr lang="en-ZA" sz="1300" dirty="0"/>
          </a:p>
          <a:p>
            <a:pPr defTabSz="966612">
              <a:defRPr/>
            </a:pPr>
            <a:r>
              <a:rPr lang="en-ZA" sz="1300" dirty="0" err="1"/>
              <a:t>Jupyter</a:t>
            </a:r>
            <a:r>
              <a:rPr lang="en-ZA" sz="1300" dirty="0"/>
              <a:t> notebooks will be used</a:t>
            </a:r>
          </a:p>
        </p:txBody>
      </p:sp>
    </p:spTree>
    <p:extLst>
      <p:ext uri="{BB962C8B-B14F-4D97-AF65-F5344CB8AC3E}">
        <p14:creationId xmlns:p14="http://schemas.microsoft.com/office/powerpoint/2010/main" val="1396757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ZA" sz="1300" dirty="0"/>
              <a:t>I have a “normal” developer notebook. And as expected, not easy to convince IT to buy me a gamers laptop. </a:t>
            </a:r>
          </a:p>
          <a:p>
            <a:pPr defTabSz="966612">
              <a:defRPr/>
            </a:pPr>
            <a:endParaRPr lang="en-ZA" sz="1300" dirty="0"/>
          </a:p>
          <a:p>
            <a:pPr defTabSz="966612">
              <a:defRPr/>
            </a:pPr>
            <a:r>
              <a:rPr lang="en-ZA" sz="1300" dirty="0"/>
              <a:t>I’ve distributed some of the GPU heavy work to a jetson nano pc. This pc has a 128 core maxwell </a:t>
            </a:r>
            <a:r>
              <a:rPr lang="en-ZA" sz="1300" dirty="0" err="1"/>
              <a:t>gpu</a:t>
            </a:r>
            <a:r>
              <a:rPr lang="en-ZA" sz="1300" dirty="0"/>
              <a:t> (128 </a:t>
            </a:r>
            <a:r>
              <a:rPr lang="en-ZA" sz="1300" dirty="0" err="1"/>
              <a:t>cuda</a:t>
            </a:r>
            <a:r>
              <a:rPr lang="en-ZA" sz="1300" dirty="0"/>
              <a:t> cores) and 4 </a:t>
            </a:r>
            <a:r>
              <a:rPr lang="en-ZA" sz="1300" dirty="0" err="1"/>
              <a:t>cpu’s</a:t>
            </a:r>
            <a:r>
              <a:rPr lang="en-ZA" sz="1300" dirty="0"/>
              <a:t> which means it can train relatively quickly.</a:t>
            </a:r>
          </a:p>
          <a:p>
            <a:pPr defTabSz="966612">
              <a:defRPr/>
            </a:pPr>
            <a:endParaRPr lang="en-ZA" sz="1300" dirty="0"/>
          </a:p>
          <a:p>
            <a:pPr defTabSz="966612">
              <a:defRPr/>
            </a:pPr>
            <a:r>
              <a:rPr lang="en-ZA" sz="1300" dirty="0"/>
              <a:t>Some of my samples is based on the </a:t>
            </a:r>
            <a:r>
              <a:rPr lang="en-ZA" sz="1300" dirty="0" err="1"/>
              <a:t>JetBot</a:t>
            </a:r>
            <a:r>
              <a:rPr lang="en-ZA" sz="1300" dirty="0"/>
              <a:t>/</a:t>
            </a:r>
            <a:r>
              <a:rPr lang="en-ZA" sz="1300" dirty="0" err="1"/>
              <a:t>JetRacer</a:t>
            </a:r>
            <a:r>
              <a:rPr lang="en-ZA" sz="1300" dirty="0"/>
              <a:t> samples. Thy offer 3D printable robots with really good examples including road following, object detection, etc</a:t>
            </a:r>
          </a:p>
          <a:p>
            <a:pPr defTabSz="966612">
              <a:defRPr/>
            </a:pPr>
            <a:endParaRPr lang="en-ZA" sz="1300" dirty="0"/>
          </a:p>
          <a:p>
            <a:pPr defTabSz="966612">
              <a:defRPr/>
            </a:pPr>
            <a:r>
              <a:rPr lang="en-ZA" sz="1300" dirty="0"/>
              <a:t>Since I am sharing work between my dell pc and the jetson nano, and thy both run different operating systems, I’ve decided to offload all work on ZMQ queues using a combination on pub/sub and </a:t>
            </a:r>
            <a:r>
              <a:rPr lang="en-ZA" sz="1300" dirty="0" err="1"/>
              <a:t>req</a:t>
            </a:r>
            <a:r>
              <a:rPr lang="en-ZA" sz="1300" dirty="0"/>
              <a:t>/res services. This abstracts the operating system specific tasks.</a:t>
            </a:r>
          </a:p>
          <a:p>
            <a:pPr defTabSz="966612">
              <a:defRPr/>
            </a:pPr>
            <a:endParaRPr lang="en-ZA" sz="1300" dirty="0"/>
          </a:p>
          <a:p>
            <a:pPr defTabSz="966612">
              <a:defRPr/>
            </a:pPr>
            <a:r>
              <a:rPr lang="en-ZA" sz="1300" dirty="0"/>
              <a:t>It is over engineered!</a:t>
            </a:r>
          </a:p>
        </p:txBody>
      </p:sp>
    </p:spTree>
    <p:extLst>
      <p:ext uri="{BB962C8B-B14F-4D97-AF65-F5344CB8AC3E}">
        <p14:creationId xmlns:p14="http://schemas.microsoft.com/office/powerpoint/2010/main" val="2042453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81390">
              <a:defRPr/>
            </a:pPr>
            <a:r>
              <a:rPr lang="en-ZA" dirty="0"/>
              <a:t>Typical machine learning work flow followed</a:t>
            </a:r>
          </a:p>
          <a:p>
            <a:pPr defTabSz="881390">
              <a:defRPr/>
            </a:pPr>
            <a:endParaRPr lang="en-ZA" dirty="0"/>
          </a:p>
          <a:p>
            <a:pPr defTabSz="881390">
              <a:defRPr/>
            </a:pPr>
            <a:r>
              <a:rPr lang="en-ZA" dirty="0"/>
              <a:t>Collect training data</a:t>
            </a:r>
          </a:p>
          <a:p>
            <a:pPr defTabSz="881390">
              <a:defRPr/>
            </a:pPr>
            <a:r>
              <a:rPr lang="en-ZA" dirty="0"/>
              <a:t>Train model</a:t>
            </a:r>
          </a:p>
          <a:p>
            <a:pPr defTabSz="881390">
              <a:defRPr/>
            </a:pPr>
            <a:r>
              <a:rPr lang="en-ZA" dirty="0"/>
              <a:t>Test model</a:t>
            </a:r>
          </a:p>
          <a:p>
            <a:pPr defTabSz="881390">
              <a:defRPr/>
            </a:pPr>
            <a:endParaRPr lang="en-ZA" dirty="0"/>
          </a:p>
          <a:p>
            <a:endParaRPr lang="en-US" dirty="0"/>
          </a:p>
        </p:txBody>
      </p:sp>
    </p:spTree>
    <p:extLst>
      <p:ext uri="{BB962C8B-B14F-4D97-AF65-F5344CB8AC3E}">
        <p14:creationId xmlns:p14="http://schemas.microsoft.com/office/powerpoint/2010/main" val="367385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 first and probably the best-known company is </a:t>
            </a:r>
            <a:r>
              <a:rPr lang="en-US" sz="1800" b="1" dirty="0">
                <a:latin typeface="Arial" panose="020B0604020202020204" pitchFamily="34" charset="0"/>
                <a:ea typeface="Arial" panose="020B0604020202020204" pitchFamily="34" charset="0"/>
                <a:cs typeface="Arial" panose="020B0604020202020204" pitchFamily="34" charset="0"/>
              </a:rPr>
              <a:t>Tesla</a:t>
            </a:r>
            <a:r>
              <a:rPr lang="en-US" sz="1800" dirty="0">
                <a:latin typeface="Arial" panose="020B0604020202020204" pitchFamily="34" charset="0"/>
                <a:ea typeface="Arial" panose="020B0604020202020204" pitchFamily="34" charset="0"/>
                <a:cs typeface="Arial" panose="020B0604020202020204" pitchFamily="34" charset="0"/>
              </a:rPr>
              <a:t> with Autopilot. Thy are in a lot of ways the </a:t>
            </a:r>
            <a:r>
              <a:rPr lang="en-US" sz="1800" b="1" dirty="0">
                <a:latin typeface="Arial" panose="020B0604020202020204" pitchFamily="34" charset="0"/>
                <a:ea typeface="Arial" panose="020B0604020202020204" pitchFamily="34" charset="0"/>
                <a:cs typeface="Arial" panose="020B0604020202020204" pitchFamily="34" charset="0"/>
              </a:rPr>
              <a:t>Apple</a:t>
            </a:r>
            <a:r>
              <a:rPr lang="en-US" sz="1800" dirty="0">
                <a:latin typeface="Arial" panose="020B0604020202020204" pitchFamily="34" charset="0"/>
                <a:ea typeface="Arial" panose="020B0604020202020204" pitchFamily="34" charset="0"/>
                <a:cs typeface="Arial" panose="020B0604020202020204" pitchFamily="34" charset="0"/>
              </a:rPr>
              <a:t> of self-driving by controlling everything, from the car, its sensors and the software, end to end. Their focus is localizing the scene around the car and then using this to plan and control the movement of the car.</a:t>
            </a: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046010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On the other end of the </a:t>
            </a:r>
            <a:r>
              <a:rPr lang="en-US" sz="1800" b="1" dirty="0">
                <a:latin typeface="Arial" panose="020B0604020202020204" pitchFamily="34" charset="0"/>
                <a:ea typeface="Arial" panose="020B0604020202020204" pitchFamily="34" charset="0"/>
                <a:cs typeface="Arial" panose="020B0604020202020204" pitchFamily="34" charset="0"/>
              </a:rPr>
              <a:t>spectrum</a:t>
            </a:r>
            <a:r>
              <a:rPr lang="en-US" sz="1800" dirty="0">
                <a:latin typeface="Arial" panose="020B0604020202020204" pitchFamily="34" charset="0"/>
                <a:ea typeface="Arial" panose="020B0604020202020204" pitchFamily="34" charset="0"/>
                <a:cs typeface="Arial" panose="020B0604020202020204" pitchFamily="34" charset="0"/>
              </a:rPr>
              <a:t>, we have </a:t>
            </a:r>
            <a:r>
              <a:rPr lang="en-US" sz="1800" b="1" dirty="0">
                <a:latin typeface="Arial" panose="020B0604020202020204" pitchFamily="34" charset="0"/>
                <a:ea typeface="Arial" panose="020B0604020202020204" pitchFamily="34" charset="0"/>
                <a:cs typeface="Arial" panose="020B0604020202020204" pitchFamily="34" charset="0"/>
              </a:rPr>
              <a:t>comma</a:t>
            </a:r>
            <a:r>
              <a:rPr lang="en-US" sz="1800" dirty="0">
                <a:latin typeface="Arial" panose="020B0604020202020204" pitchFamily="34" charset="0"/>
                <a:ea typeface="Arial" panose="020B0604020202020204" pitchFamily="34" charset="0"/>
                <a:cs typeface="Arial" panose="020B0604020202020204" pitchFamily="34" charset="0"/>
              </a:rPr>
              <a:t>.ai with </a:t>
            </a:r>
            <a:r>
              <a:rPr lang="en-US" sz="1800" b="1" dirty="0">
                <a:latin typeface="Arial" panose="020B0604020202020204" pitchFamily="34" charset="0"/>
                <a:ea typeface="Arial" panose="020B0604020202020204" pitchFamily="34" charset="0"/>
                <a:cs typeface="Arial" panose="020B0604020202020204" pitchFamily="34" charset="0"/>
              </a:rPr>
              <a:t>openpilot</a:t>
            </a:r>
            <a:r>
              <a:rPr lang="en-US" sz="1800" dirty="0">
                <a:latin typeface="Arial" panose="020B0604020202020204" pitchFamily="34" charset="0"/>
                <a:ea typeface="Arial" panose="020B0604020202020204" pitchFamily="34" charset="0"/>
                <a:cs typeface="Arial" panose="020B0604020202020204" pitchFamily="34" charset="0"/>
              </a:rPr>
              <a:t>. If tesla is the </a:t>
            </a:r>
            <a:r>
              <a:rPr lang="en-US" sz="1800" b="1" dirty="0">
                <a:latin typeface="Arial" panose="020B0604020202020204" pitchFamily="34" charset="0"/>
                <a:ea typeface="Arial" panose="020B0604020202020204" pitchFamily="34" charset="0"/>
                <a:cs typeface="Arial" panose="020B0604020202020204" pitchFamily="34" charset="0"/>
              </a:rPr>
              <a:t>apple</a:t>
            </a:r>
            <a:r>
              <a:rPr lang="en-US" sz="1800" dirty="0">
                <a:latin typeface="Arial" panose="020B0604020202020204" pitchFamily="34" charset="0"/>
                <a:ea typeface="Arial" panose="020B0604020202020204" pitchFamily="34" charset="0"/>
                <a:cs typeface="Arial" panose="020B0604020202020204" pitchFamily="34" charset="0"/>
              </a:rPr>
              <a:t>, then comma.ai is the android of self-driving. Thy use open-source software called openpilot and then thy sell a device like the one showed here (called comma two or now three), for +/- $1000. This then connects to the car via a can-bus harness. Thy support almost 50 different models of the latest cars released in the last 5 years.</a:t>
            </a: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Since thy do not control all the car sensors, thy heavily really on vision to control their cars end-to-end. Thy collect thousands of hours of driving and train their models to not just understand the scene, but also how drivers typically drive. Thy would stay in lane lines not just because thy can see it, but because most people stay in lane line. The same for stop streets, not just because its red or the word stop on the ground, but because most people stop!</a:t>
            </a: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01359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 last company we will be looking at is </a:t>
            </a:r>
            <a:r>
              <a:rPr lang="en-US" sz="1800" b="1" dirty="0">
                <a:latin typeface="Arial" panose="020B0604020202020204" pitchFamily="34" charset="0"/>
                <a:ea typeface="Arial" panose="020B0604020202020204" pitchFamily="34" charset="0"/>
                <a:cs typeface="Arial" panose="020B0604020202020204" pitchFamily="34" charset="0"/>
              </a:rPr>
              <a:t>waymo</a:t>
            </a:r>
            <a:r>
              <a:rPr lang="en-US" sz="1800" dirty="0">
                <a:latin typeface="Arial" panose="020B0604020202020204" pitchFamily="34" charset="0"/>
                <a:ea typeface="Arial" panose="020B0604020202020204" pitchFamily="34" charset="0"/>
                <a:cs typeface="Arial" panose="020B0604020202020204" pitchFamily="34" charset="0"/>
              </a:rPr>
              <a:t>. Ironically thy were owned by Google. Waymo can drive fully automated and works like </a:t>
            </a:r>
            <a:r>
              <a:rPr lang="en-US" sz="1800" b="1" dirty="0">
                <a:latin typeface="Arial" panose="020B0604020202020204" pitchFamily="34" charset="0"/>
                <a:ea typeface="Arial" panose="020B0604020202020204" pitchFamily="34" charset="0"/>
                <a:cs typeface="Arial" panose="020B0604020202020204" pitchFamily="34" charset="0"/>
              </a:rPr>
              <a:t>uber</a:t>
            </a:r>
            <a:r>
              <a:rPr lang="en-US" sz="1800" dirty="0">
                <a:latin typeface="Arial" panose="020B0604020202020204" pitchFamily="34" charset="0"/>
                <a:ea typeface="Arial" panose="020B0604020202020204" pitchFamily="34" charset="0"/>
                <a:cs typeface="Arial" panose="020B0604020202020204" pitchFamily="34" charset="0"/>
              </a:rPr>
              <a:t> where you can simple order a waymo ride, but they have 2 big distinctions, the first is thy heavily rely on their </a:t>
            </a:r>
            <a:r>
              <a:rPr lang="en-US" sz="1800" b="1" dirty="0">
                <a:latin typeface="Arial" panose="020B0604020202020204" pitchFamily="34" charset="0"/>
                <a:ea typeface="Arial" panose="020B0604020202020204" pitchFamily="34" charset="0"/>
                <a:cs typeface="Arial" panose="020B0604020202020204" pitchFamily="34" charset="0"/>
              </a:rPr>
              <a:t>environment</a:t>
            </a:r>
            <a:r>
              <a:rPr lang="en-US" sz="1800" dirty="0">
                <a:latin typeface="Arial" panose="020B0604020202020204" pitchFamily="34" charset="0"/>
                <a:ea typeface="Arial" panose="020B0604020202020204" pitchFamily="34" charset="0"/>
                <a:cs typeface="Arial" panose="020B0604020202020204" pitchFamily="34" charset="0"/>
              </a:rPr>
              <a:t>. Which means thy only work in certain cities. And secondly thy have very specific sensors on their vehicles, like the big hood on top of the vehicle in this picture. Thy heavily use lidar to detect objects around them!</a:t>
            </a:r>
          </a:p>
          <a:p>
            <a:pPr>
              <a:lnSpc>
                <a:spcPct val="107000"/>
              </a:lnSpc>
              <a:spcAft>
                <a:spcPts val="815"/>
              </a:spcAft>
            </a:pPr>
            <a:endParaRPr lang="en-US" sz="1800" dirty="0">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59012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Self-driving was initially selected just as a </a:t>
            </a:r>
            <a:r>
              <a:rPr lang="en-US" sz="1800" b="1" dirty="0">
                <a:latin typeface="Arial" panose="020B0604020202020204" pitchFamily="34" charset="0"/>
                <a:ea typeface="Arial" panose="020B0604020202020204" pitchFamily="34" charset="0"/>
                <a:cs typeface="Arial" panose="020B0604020202020204" pitchFamily="34" charset="0"/>
              </a:rPr>
              <a:t>background</a:t>
            </a:r>
            <a:r>
              <a:rPr lang="en-US" sz="1800" dirty="0">
                <a:latin typeface="Arial" panose="020B0604020202020204" pitchFamily="34" charset="0"/>
                <a:ea typeface="Arial" panose="020B0604020202020204" pitchFamily="34" charset="0"/>
                <a:cs typeface="Arial" panose="020B0604020202020204" pitchFamily="34" charset="0"/>
              </a:rPr>
              <a:t> to try out some machine learning and AI concepts, but it turned out that </a:t>
            </a:r>
            <a:r>
              <a:rPr lang="en-US" sz="1800" b="1" dirty="0">
                <a:latin typeface="Arial" panose="020B0604020202020204" pitchFamily="34" charset="0"/>
                <a:ea typeface="Arial" panose="020B0604020202020204" pitchFamily="34" charset="0"/>
                <a:cs typeface="Arial" panose="020B0604020202020204" pitchFamily="34" charset="0"/>
              </a:rPr>
              <a:t>self-driving is really hard.</a:t>
            </a:r>
            <a:r>
              <a:rPr lang="en-US" sz="1800" dirty="0">
                <a:latin typeface="Arial" panose="020B0604020202020204" pitchFamily="34" charset="0"/>
                <a:ea typeface="Arial" panose="020B0604020202020204" pitchFamily="34" charset="0"/>
                <a:cs typeface="Arial" panose="020B0604020202020204" pitchFamily="34" charset="0"/>
              </a:rPr>
              <a:t> Harder than I initially thought, and </a:t>
            </a:r>
            <a:r>
              <a:rPr lang="en-US" sz="1800" b="1" dirty="0">
                <a:latin typeface="Arial" panose="020B0604020202020204" pitchFamily="34" charset="0"/>
                <a:ea typeface="Arial" panose="020B0604020202020204" pitchFamily="34" charset="0"/>
                <a:cs typeface="Arial" panose="020B0604020202020204" pitchFamily="34" charset="0"/>
              </a:rPr>
              <a:t>I do not think we are their yet</a:t>
            </a:r>
            <a:r>
              <a:rPr lang="en-US" sz="1800" dirty="0">
                <a:latin typeface="Arial" panose="020B0604020202020204" pitchFamily="34" charset="0"/>
                <a:ea typeface="Arial" panose="020B0604020202020204" pitchFamily="34" charset="0"/>
                <a:cs typeface="Arial" panose="020B0604020202020204" pitchFamily="34" charset="0"/>
              </a:rPr>
              <a:t>.</a:t>
            </a: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Theirs a bunch of </a:t>
            </a:r>
            <a:r>
              <a:rPr lang="en-US" sz="1800" b="1" dirty="0">
                <a:latin typeface="Arial" panose="020B0604020202020204" pitchFamily="34" charset="0"/>
                <a:ea typeface="Arial" panose="020B0604020202020204" pitchFamily="34" charset="0"/>
                <a:cs typeface="Arial" panose="020B0604020202020204" pitchFamily="34" charset="0"/>
              </a:rPr>
              <a:t>companies</a:t>
            </a:r>
            <a:r>
              <a:rPr lang="en-US" sz="1800" dirty="0">
                <a:latin typeface="Arial" panose="020B0604020202020204" pitchFamily="34" charset="0"/>
                <a:ea typeface="Arial" panose="020B0604020202020204" pitchFamily="34" charset="0"/>
                <a:cs typeface="Arial" panose="020B0604020202020204" pitchFamily="34" charset="0"/>
              </a:rPr>
              <a:t> doing interesting work in this companies and thy use a variety of companies and approaches to try and solve this problem.</a:t>
            </a:r>
            <a:endParaRPr lang="en-US" sz="1800" dirty="0">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73078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To try and get a high-level view of how complex self-driving is, lets take a look at some of the common tasks performed while driving:</a:t>
            </a: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These tasks range from </a:t>
            </a:r>
            <a:r>
              <a:rPr lang="en-US" sz="1800" b="1" dirty="0">
                <a:latin typeface="Arial" panose="020B0604020202020204" pitchFamily="34" charset="0"/>
                <a:ea typeface="Arial" panose="020B0604020202020204" pitchFamily="34" charset="0"/>
                <a:cs typeface="Arial" panose="020B0604020202020204" pitchFamily="34" charset="0"/>
              </a:rPr>
              <a:t>motion</a:t>
            </a:r>
            <a:r>
              <a:rPr lang="en-US" sz="1800" dirty="0">
                <a:latin typeface="Arial" panose="020B0604020202020204" pitchFamily="34" charset="0"/>
                <a:ea typeface="Arial" panose="020B0604020202020204" pitchFamily="34" charset="0"/>
                <a:cs typeface="Arial" panose="020B0604020202020204" pitchFamily="34" charset="0"/>
              </a:rPr>
              <a:t> control tasks, like controlling the </a:t>
            </a:r>
            <a:r>
              <a:rPr lang="en-US" sz="1800" b="1" dirty="0">
                <a:latin typeface="Arial" panose="020B0604020202020204" pitchFamily="34" charset="0"/>
                <a:ea typeface="Arial" panose="020B0604020202020204" pitchFamily="34" charset="0"/>
                <a:cs typeface="Arial" panose="020B0604020202020204" pitchFamily="34" charset="0"/>
              </a:rPr>
              <a:t>steering</a:t>
            </a:r>
            <a:r>
              <a:rPr lang="en-US" sz="1800" dirty="0">
                <a:latin typeface="Arial" panose="020B0604020202020204" pitchFamily="34" charset="0"/>
                <a:ea typeface="Arial" panose="020B0604020202020204" pitchFamily="34" charset="0"/>
                <a:cs typeface="Arial" panose="020B0604020202020204" pitchFamily="34" charset="0"/>
              </a:rPr>
              <a:t> wheel (lateral control), </a:t>
            </a:r>
            <a:r>
              <a:rPr lang="en-US" sz="1800" b="1" dirty="0">
                <a:latin typeface="Arial" panose="020B0604020202020204" pitchFamily="34" charset="0"/>
                <a:ea typeface="Arial" panose="020B0604020202020204" pitchFamily="34" charset="0"/>
                <a:cs typeface="Arial" panose="020B0604020202020204" pitchFamily="34" charset="0"/>
              </a:rPr>
              <a:t>acceleration</a:t>
            </a:r>
            <a:r>
              <a:rPr lang="en-US" sz="1800" dirty="0">
                <a:latin typeface="Arial" panose="020B0604020202020204" pitchFamily="34" charset="0"/>
                <a:ea typeface="Arial" panose="020B0604020202020204" pitchFamily="34" charset="0"/>
                <a:cs typeface="Arial" panose="020B0604020202020204" pitchFamily="34" charset="0"/>
              </a:rPr>
              <a:t> via brake and gas pedals (longitudinal control), all the way to visual tasks like staying in lane lines.</a:t>
            </a: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Staying in </a:t>
            </a:r>
            <a:r>
              <a:rPr lang="en-US" sz="1800" b="1" dirty="0">
                <a:latin typeface="Arial" panose="020B0604020202020204" pitchFamily="34" charset="0"/>
                <a:ea typeface="Arial" panose="020B0604020202020204" pitchFamily="34" charset="0"/>
                <a:cs typeface="Arial" panose="020B0604020202020204" pitchFamily="34" charset="0"/>
              </a:rPr>
              <a:t>lane</a:t>
            </a:r>
            <a:r>
              <a:rPr lang="en-US" sz="1800" dirty="0">
                <a:latin typeface="Arial" panose="020B0604020202020204" pitchFamily="34" charset="0"/>
                <a:ea typeface="Arial" panose="020B0604020202020204" pitchFamily="34" charset="0"/>
                <a:cs typeface="Arial" panose="020B0604020202020204" pitchFamily="34" charset="0"/>
              </a:rPr>
              <a:t> </a:t>
            </a:r>
            <a:r>
              <a:rPr lang="en-US" sz="1800" b="1" dirty="0">
                <a:latin typeface="Arial" panose="020B0604020202020204" pitchFamily="34" charset="0"/>
                <a:ea typeface="Arial" panose="020B0604020202020204" pitchFamily="34" charset="0"/>
                <a:cs typeface="Arial" panose="020B0604020202020204" pitchFamily="34" charset="0"/>
              </a:rPr>
              <a:t>lines</a:t>
            </a:r>
            <a:r>
              <a:rPr lang="en-US" sz="1800" dirty="0">
                <a:latin typeface="Arial" panose="020B0604020202020204" pitchFamily="34" charset="0"/>
                <a:ea typeface="Arial" panose="020B0604020202020204" pitchFamily="34" charset="0"/>
                <a:cs typeface="Arial" panose="020B0604020202020204" pitchFamily="34" charset="0"/>
              </a:rPr>
              <a:t> is deceptively complex, not all countries have lane lines, their size and color differ and what do you do if theirs now lane lines. Lane lines can also be obscured by weather (snow).</a:t>
            </a:r>
          </a:p>
        </p:txBody>
      </p:sp>
    </p:spTree>
    <p:extLst>
      <p:ext uri="{BB962C8B-B14F-4D97-AF65-F5344CB8AC3E}">
        <p14:creationId xmlns:p14="http://schemas.microsoft.com/office/powerpoint/2010/main" val="257070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Cars are also equipped with various </a:t>
            </a:r>
            <a:r>
              <a:rPr lang="en-US" sz="1800" b="1" dirty="0">
                <a:latin typeface="Arial" panose="020B0604020202020204" pitchFamily="34" charset="0"/>
                <a:ea typeface="Arial" panose="020B0604020202020204" pitchFamily="34" charset="0"/>
                <a:cs typeface="Arial" panose="020B0604020202020204" pitchFamily="34" charset="0"/>
              </a:rPr>
              <a:t>sensors</a:t>
            </a:r>
            <a:r>
              <a:rPr lang="en-US" sz="1800" dirty="0">
                <a:latin typeface="Arial" panose="020B0604020202020204" pitchFamily="34" charset="0"/>
                <a:ea typeface="Arial" panose="020B0604020202020204" pitchFamily="34" charset="0"/>
                <a:cs typeface="Arial" panose="020B0604020202020204" pitchFamily="34" charset="0"/>
              </a:rPr>
              <a:t> to help perform these tasks.</a:t>
            </a:r>
          </a:p>
          <a:p>
            <a:pPr>
              <a:lnSpc>
                <a:spcPct val="107000"/>
              </a:lnSpc>
              <a:spcAft>
                <a:spcPts val="815"/>
              </a:spcAft>
            </a:pPr>
            <a:endParaRPr lang="en-US" sz="1800" dirty="0">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15"/>
              </a:spcAft>
            </a:pPr>
            <a:r>
              <a:rPr lang="en-US" sz="1800" dirty="0">
                <a:latin typeface="Arial" panose="020B0604020202020204" pitchFamily="34" charset="0"/>
                <a:ea typeface="Arial" panose="020B0604020202020204" pitchFamily="34" charset="0"/>
                <a:cs typeface="Arial" panose="020B0604020202020204" pitchFamily="34" charset="0"/>
              </a:rPr>
              <a:t>One of the key sensors in modern self-driving is </a:t>
            </a:r>
            <a:r>
              <a:rPr lang="en-US" sz="1800" b="1" dirty="0">
                <a:latin typeface="Arial" panose="020B0604020202020204" pitchFamily="34" charset="0"/>
                <a:ea typeface="Arial" panose="020B0604020202020204" pitchFamily="34" charset="0"/>
                <a:cs typeface="Arial" panose="020B0604020202020204" pitchFamily="34" charset="0"/>
              </a:rPr>
              <a:t>vision</a:t>
            </a:r>
            <a:r>
              <a:rPr lang="en-US" sz="1800" dirty="0">
                <a:latin typeface="Arial" panose="020B0604020202020204" pitchFamily="34" charset="0"/>
                <a:ea typeface="Arial" panose="020B0604020202020204" pitchFamily="34" charset="0"/>
                <a:cs typeface="Arial" panose="020B0604020202020204" pitchFamily="34" charset="0"/>
              </a:rPr>
              <a:t> (or cameras). These cameras can range from narrow or wide views of the road ahead, blind spot or rear cameras and even driver monitoring cameras.</a:t>
            </a:r>
          </a:p>
        </p:txBody>
      </p:sp>
    </p:spTree>
    <p:extLst>
      <p:ext uri="{BB962C8B-B14F-4D97-AF65-F5344CB8AC3E}">
        <p14:creationId xmlns:p14="http://schemas.microsoft.com/office/powerpoint/2010/main" val="4260105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6309360" cy="6858000"/>
          </a:xfrm>
          <a:prstGeom prst="rect">
            <a:avLst/>
          </a:prstGeom>
        </p:spPr>
      </p:pic>
      <p:sp>
        <p:nvSpPr>
          <p:cNvPr id="4"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5321464" y="980728"/>
            <a:ext cx="6148264" cy="2664296"/>
          </a:xfrm>
          <a:prstGeom prst="rect">
            <a:avLst/>
          </a:prstGeom>
        </p:spPr>
        <p:txBody>
          <a:bodyPr lIns="0" tIns="0" rIns="0" bIns="0">
            <a:noAutofit/>
          </a:bodyPr>
          <a:lstStyle>
            <a:lvl1pPr marL="0" algn="r" defTabSz="914400" rtl="0" eaLnBrk="1" latinLnBrk="0" hangingPunct="1">
              <a:lnSpc>
                <a:spcPts val="5500"/>
              </a:lnSpc>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ZA" dirty="0"/>
              <a:t>Insert heading here</a:t>
            </a:r>
          </a:p>
        </p:txBody>
      </p:sp>
      <p:pic>
        <p:nvPicPr>
          <p:cNvPr id="5" name="Picture 4" descr="A drawing of a face&#10;&#10;Description automatically generated">
            <a:extLst>
              <a:ext uri="{FF2B5EF4-FFF2-40B4-BE49-F238E27FC236}">
                <a16:creationId xmlns:a16="http://schemas.microsoft.com/office/drawing/2014/main" id="{48765A11-D1C5-42F2-B215-183E0BC6E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6128" y="5017404"/>
            <a:ext cx="3403600" cy="1205087"/>
          </a:xfrm>
          <a:prstGeom prst="rect">
            <a:avLst/>
          </a:prstGeom>
        </p:spPr>
      </p:pic>
      <p:cxnSp>
        <p:nvCxnSpPr>
          <p:cNvPr id="6" name="Straight Connector 5">
            <a:extLst>
              <a:ext uri="{FF2B5EF4-FFF2-40B4-BE49-F238E27FC236}">
                <a16:creationId xmlns:a16="http://schemas.microsoft.com/office/drawing/2014/main" id="{8BEE18FA-9E1C-4ABE-8D6E-CBE899545190}"/>
              </a:ext>
            </a:extLst>
          </p:cNvPr>
          <p:cNvCxnSpPr>
            <a:cxnSpLocks/>
          </p:cNvCxnSpPr>
          <p:nvPr userDrawn="1"/>
        </p:nvCxnSpPr>
        <p:spPr>
          <a:xfrm flipV="1">
            <a:off x="7742297" y="4907280"/>
            <a:ext cx="0" cy="1574800"/>
          </a:xfrm>
          <a:prstGeom prst="line">
            <a:avLst/>
          </a:prstGeom>
          <a:ln w="14605" cap="rnd">
            <a:solidFill>
              <a:schemeClr val="accent6"/>
            </a:solidFill>
            <a:headEnd type="oval"/>
            <a:tailEnd type="oval"/>
          </a:ln>
        </p:spPr>
        <p:style>
          <a:lnRef idx="1">
            <a:schemeClr val="accent6"/>
          </a:lnRef>
          <a:fillRef idx="0">
            <a:schemeClr val="accent6"/>
          </a:fillRef>
          <a:effectRef idx="0">
            <a:schemeClr val="accent6"/>
          </a:effectRef>
          <a:fontRef idx="minor">
            <a:schemeClr val="tx1"/>
          </a:fontRef>
        </p:style>
      </p:cxnSp>
      <p:sp>
        <p:nvSpPr>
          <p:cNvPr id="10" name="Picture Placeholder 9">
            <a:extLst>
              <a:ext uri="{FF2B5EF4-FFF2-40B4-BE49-F238E27FC236}">
                <a16:creationId xmlns:a16="http://schemas.microsoft.com/office/drawing/2014/main" id="{48BBED12-F85F-42F8-A018-9076086CA57C}"/>
              </a:ext>
            </a:extLst>
          </p:cNvPr>
          <p:cNvSpPr>
            <a:spLocks noGrp="1"/>
          </p:cNvSpPr>
          <p:nvPr>
            <p:ph type="pic" sz="quarter" idx="10" hasCustomPrompt="1"/>
          </p:nvPr>
        </p:nvSpPr>
        <p:spPr>
          <a:xfrm>
            <a:off x="3678238" y="4643438"/>
            <a:ext cx="3830637" cy="2001837"/>
          </a:xfrm>
        </p:spPr>
        <p:txBody>
          <a:bodyPr/>
          <a:lstStyle>
            <a:lvl1pPr marL="0" indent="0">
              <a:buNone/>
              <a:defRPr>
                <a:solidFill>
                  <a:schemeClr val="bg2"/>
                </a:solidFill>
              </a:defRPr>
            </a:lvl1pPr>
          </a:lstStyle>
          <a:p>
            <a:r>
              <a:rPr lang="en-ZA" dirty="0"/>
              <a:t>Insert Logo here</a:t>
            </a:r>
          </a:p>
        </p:txBody>
      </p:sp>
    </p:spTree>
    <p:extLst>
      <p:ext uri="{BB962C8B-B14F-4D97-AF65-F5344CB8AC3E}">
        <p14:creationId xmlns:p14="http://schemas.microsoft.com/office/powerpoint/2010/main" val="779931269"/>
      </p:ext>
    </p:extLst>
  </p:cSld>
  <p:clrMapOvr>
    <a:masterClrMapping/>
  </p:clrMapOvr>
  <p:extLst>
    <p:ext uri="{DCECCB84-F9BA-43D5-87BE-67443E8EF086}">
      <p15:sldGuideLst xmlns:p15="http://schemas.microsoft.com/office/powerpoint/2012/main">
        <p15:guide id="1" orient="horz" pos="2160">
          <p15:clr>
            <a:srgbClr val="FBAE40"/>
          </p15:clr>
        </p15:guide>
        <p15:guide id="2" pos="27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F4BF9-E62A-3E4E-9B9C-357FFF55C8AD}"/>
              </a:ext>
            </a:extLst>
          </p:cNvPr>
          <p:cNvSpPr/>
          <p:nvPr userDrawn="1"/>
        </p:nvSpPr>
        <p:spPr>
          <a:xfrm>
            <a:off x="1054443" y="1153297"/>
            <a:ext cx="10058400" cy="329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0550"/>
          <a:stretch/>
        </p:blipFill>
        <p:spPr>
          <a:xfrm>
            <a:off x="0" y="0"/>
            <a:ext cx="12192000" cy="6134470"/>
          </a:xfrm>
          <a:prstGeom prst="rect">
            <a:avLst/>
          </a:prstGeom>
        </p:spPr>
      </p:pic>
      <p:sp>
        <p:nvSpPr>
          <p:cNvPr id="5"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407367" y="356024"/>
            <a:ext cx="2655636" cy="307777"/>
          </a:xfrm>
          <a:prstGeom prst="rect">
            <a:avLst/>
          </a:prstGeom>
          <a:solidFill>
            <a:schemeClr val="tx1"/>
          </a:solidFill>
        </p:spPr>
        <p:txBody>
          <a:bodyPr wrap="square" lIns="144000" tIns="0" rIns="36000" bIns="0">
            <a:noAutofit/>
          </a:bodyPr>
          <a:lstStyle>
            <a:lvl1pPr marL="0" algn="l" defTabSz="914400" rtl="0" eaLnBrk="1" latinLnBrk="0" hangingPunct="1">
              <a:defRPr lang="en-ZA" sz="20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US" dirty="0"/>
              <a:t>Insert heading here</a:t>
            </a:r>
            <a:endParaRPr lang="en-ZA" dirty="0"/>
          </a:p>
        </p:txBody>
      </p:sp>
      <p:sp>
        <p:nvSpPr>
          <p:cNvPr id="6" name="Rectangle 5">
            <a:extLst>
              <a:ext uri="{FF2B5EF4-FFF2-40B4-BE49-F238E27FC236}">
                <a16:creationId xmlns:a16="http://schemas.microsoft.com/office/drawing/2014/main" id="{28B8C450-CC67-4476-9EF0-348787D66F15}"/>
              </a:ext>
            </a:extLst>
          </p:cNvPr>
          <p:cNvSpPr/>
          <p:nvPr userDrawn="1"/>
        </p:nvSpPr>
        <p:spPr>
          <a:xfrm>
            <a:off x="0" y="5868140"/>
            <a:ext cx="12192000" cy="989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AutoShape 3">
            <a:extLst>
              <a:ext uri="{FF2B5EF4-FFF2-40B4-BE49-F238E27FC236}">
                <a16:creationId xmlns:a16="http://schemas.microsoft.com/office/drawing/2014/main" id="{8EAD74DF-4AB7-463C-ADEE-4D1028299872}"/>
              </a:ext>
            </a:extLst>
          </p:cNvPr>
          <p:cNvSpPr>
            <a:spLocks noChangeAspect="1" noChangeArrowheads="1" noTextEdit="1"/>
          </p:cNvSpPr>
          <p:nvPr userDrawn="1"/>
        </p:nvSpPr>
        <p:spPr bwMode="auto">
          <a:xfrm>
            <a:off x="-6350" y="6202363"/>
            <a:ext cx="121920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E797622F-145F-4407-9610-12E0DF31515C}"/>
              </a:ext>
            </a:extLst>
          </p:cNvPr>
          <p:cNvSpPr>
            <a:spLocks noChangeShapeType="1"/>
          </p:cNvSpPr>
          <p:nvPr userDrawn="1"/>
        </p:nvSpPr>
        <p:spPr bwMode="auto">
          <a:xfrm>
            <a:off x="11726863" y="6426201"/>
            <a:ext cx="458788"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BE203644-431D-40D3-91A2-993087BBD923}"/>
              </a:ext>
            </a:extLst>
          </p:cNvPr>
          <p:cNvSpPr>
            <a:spLocks/>
          </p:cNvSpPr>
          <p:nvPr userDrawn="1"/>
        </p:nvSpPr>
        <p:spPr bwMode="auto">
          <a:xfrm>
            <a:off x="10328275" y="6221413"/>
            <a:ext cx="112713" cy="204788"/>
          </a:xfrm>
          <a:custGeom>
            <a:avLst/>
            <a:gdLst>
              <a:gd name="T0" fmla="*/ 0 w 71"/>
              <a:gd name="T1" fmla="*/ 129 h 129"/>
              <a:gd name="T2" fmla="*/ 0 w 71"/>
              <a:gd name="T3" fmla="*/ 0 h 129"/>
              <a:gd name="T4" fmla="*/ 17 w 71"/>
              <a:gd name="T5" fmla="*/ 0 h 129"/>
              <a:gd name="T6" fmla="*/ 17 w 71"/>
              <a:gd name="T7" fmla="*/ 115 h 129"/>
              <a:gd name="T8" fmla="*/ 71 w 71"/>
              <a:gd name="T9" fmla="*/ 115 h 129"/>
              <a:gd name="T10" fmla="*/ 71 w 71"/>
              <a:gd name="T11" fmla="*/ 129 h 129"/>
              <a:gd name="T12" fmla="*/ 0 w 71"/>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71" h="129">
                <a:moveTo>
                  <a:pt x="0" y="129"/>
                </a:moveTo>
                <a:lnTo>
                  <a:pt x="0" y="0"/>
                </a:lnTo>
                <a:lnTo>
                  <a:pt x="17" y="0"/>
                </a:lnTo>
                <a:lnTo>
                  <a:pt x="17" y="115"/>
                </a:lnTo>
                <a:lnTo>
                  <a:pt x="71" y="115"/>
                </a:lnTo>
                <a:lnTo>
                  <a:pt x="71" y="129"/>
                </a:lnTo>
                <a:lnTo>
                  <a:pt x="0" y="129"/>
                </a:lnTo>
                <a:close/>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4000055C-9F6E-4283-BD66-97A4D818CF2B}"/>
              </a:ext>
            </a:extLst>
          </p:cNvPr>
          <p:cNvSpPr>
            <a:spLocks noEditPoints="1"/>
          </p:cNvSpPr>
          <p:nvPr userDrawn="1"/>
        </p:nvSpPr>
        <p:spPr bwMode="auto">
          <a:xfrm>
            <a:off x="10469563" y="6211888"/>
            <a:ext cx="34925" cy="214313"/>
          </a:xfrm>
          <a:custGeom>
            <a:avLst/>
            <a:gdLst>
              <a:gd name="T0" fmla="*/ 2 w 15"/>
              <a:gd name="T1" fmla="*/ 26 h 89"/>
              <a:gd name="T2" fmla="*/ 13 w 15"/>
              <a:gd name="T3" fmla="*/ 26 h 89"/>
              <a:gd name="T4" fmla="*/ 13 w 15"/>
              <a:gd name="T5" fmla="*/ 89 h 89"/>
              <a:gd name="T6" fmla="*/ 2 w 15"/>
              <a:gd name="T7" fmla="*/ 89 h 89"/>
              <a:gd name="T8" fmla="*/ 2 w 15"/>
              <a:gd name="T9" fmla="*/ 26 h 89"/>
              <a:gd name="T10" fmla="*/ 7 w 15"/>
              <a:gd name="T11" fmla="*/ 13 h 89"/>
              <a:gd name="T12" fmla="*/ 2 w 15"/>
              <a:gd name="T13" fmla="*/ 11 h 89"/>
              <a:gd name="T14" fmla="*/ 0 w 15"/>
              <a:gd name="T15" fmla="*/ 6 h 89"/>
              <a:gd name="T16" fmla="*/ 2 w 15"/>
              <a:gd name="T17" fmla="*/ 1 h 89"/>
              <a:gd name="T18" fmla="*/ 7 w 15"/>
              <a:gd name="T19" fmla="*/ 0 h 89"/>
              <a:gd name="T20" fmla="*/ 13 w 15"/>
              <a:gd name="T21" fmla="*/ 1 h 89"/>
              <a:gd name="T22" fmla="*/ 15 w 15"/>
              <a:gd name="T23" fmla="*/ 6 h 89"/>
              <a:gd name="T24" fmla="*/ 13 w 15"/>
              <a:gd name="T25" fmla="*/ 11 h 89"/>
              <a:gd name="T26" fmla="*/ 7 w 15"/>
              <a:gd name="T27"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9">
                <a:moveTo>
                  <a:pt x="2" y="26"/>
                </a:moveTo>
                <a:cubicBezTo>
                  <a:pt x="13" y="26"/>
                  <a:pt x="13" y="26"/>
                  <a:pt x="13" y="26"/>
                </a:cubicBezTo>
                <a:cubicBezTo>
                  <a:pt x="13" y="89"/>
                  <a:pt x="13" y="89"/>
                  <a:pt x="13" y="89"/>
                </a:cubicBezTo>
                <a:cubicBezTo>
                  <a:pt x="2" y="89"/>
                  <a:pt x="2" y="89"/>
                  <a:pt x="2" y="89"/>
                </a:cubicBezTo>
                <a:lnTo>
                  <a:pt x="2" y="26"/>
                </a:lnTo>
                <a:close/>
                <a:moveTo>
                  <a:pt x="7" y="13"/>
                </a:moveTo>
                <a:cubicBezTo>
                  <a:pt x="5" y="13"/>
                  <a:pt x="4" y="13"/>
                  <a:pt x="2" y="11"/>
                </a:cubicBezTo>
                <a:cubicBezTo>
                  <a:pt x="1" y="10"/>
                  <a:pt x="0" y="8"/>
                  <a:pt x="0" y="6"/>
                </a:cubicBezTo>
                <a:cubicBezTo>
                  <a:pt x="0" y="4"/>
                  <a:pt x="1" y="3"/>
                  <a:pt x="2" y="1"/>
                </a:cubicBezTo>
                <a:cubicBezTo>
                  <a:pt x="4" y="0"/>
                  <a:pt x="5" y="0"/>
                  <a:pt x="7" y="0"/>
                </a:cubicBezTo>
                <a:cubicBezTo>
                  <a:pt x="9" y="0"/>
                  <a:pt x="11" y="0"/>
                  <a:pt x="13" y="1"/>
                </a:cubicBezTo>
                <a:cubicBezTo>
                  <a:pt x="14" y="3"/>
                  <a:pt x="15" y="4"/>
                  <a:pt x="15" y="6"/>
                </a:cubicBezTo>
                <a:cubicBezTo>
                  <a:pt x="15" y="8"/>
                  <a:pt x="14" y="10"/>
                  <a:pt x="13" y="11"/>
                </a:cubicBezTo>
                <a:cubicBezTo>
                  <a:pt x="11" y="13"/>
                  <a:pt x="9" y="13"/>
                  <a:pt x="7" y="13"/>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A6D0272B-50DA-4CB5-9E55-EC5AAECF75D8}"/>
              </a:ext>
            </a:extLst>
          </p:cNvPr>
          <p:cNvSpPr>
            <a:spLocks noEditPoints="1"/>
          </p:cNvSpPr>
          <p:nvPr userDrawn="1"/>
        </p:nvSpPr>
        <p:spPr bwMode="auto">
          <a:xfrm>
            <a:off x="10537825" y="6272213"/>
            <a:ext cx="134938" cy="223838"/>
          </a:xfrm>
          <a:custGeom>
            <a:avLst/>
            <a:gdLst>
              <a:gd name="T0" fmla="*/ 31 w 58"/>
              <a:gd name="T1" fmla="*/ 36 h 93"/>
              <a:gd name="T2" fmla="*/ 38 w 58"/>
              <a:gd name="T3" fmla="*/ 28 h 93"/>
              <a:gd name="T4" fmla="*/ 35 w 58"/>
              <a:gd name="T5" fmla="*/ 11 h 93"/>
              <a:gd name="T6" fmla="*/ 17 w 58"/>
              <a:gd name="T7" fmla="*/ 11 h 93"/>
              <a:gd name="T8" fmla="*/ 14 w 58"/>
              <a:gd name="T9" fmla="*/ 28 h 93"/>
              <a:gd name="T10" fmla="*/ 21 w 58"/>
              <a:gd name="T11" fmla="*/ 36 h 93"/>
              <a:gd name="T12" fmla="*/ 28 w 58"/>
              <a:gd name="T13" fmla="*/ 86 h 93"/>
              <a:gd name="T14" fmla="*/ 42 w 58"/>
              <a:gd name="T15" fmla="*/ 82 h 93"/>
              <a:gd name="T16" fmla="*/ 47 w 58"/>
              <a:gd name="T17" fmla="*/ 73 h 93"/>
              <a:gd name="T18" fmla="*/ 35 w 58"/>
              <a:gd name="T19" fmla="*/ 65 h 93"/>
              <a:gd name="T20" fmla="*/ 20 w 58"/>
              <a:gd name="T21" fmla="*/ 65 h 93"/>
              <a:gd name="T22" fmla="*/ 11 w 58"/>
              <a:gd name="T23" fmla="*/ 69 h 93"/>
              <a:gd name="T24" fmla="*/ 14 w 58"/>
              <a:gd name="T25" fmla="*/ 83 h 93"/>
              <a:gd name="T26" fmla="*/ 26 w 58"/>
              <a:gd name="T27" fmla="*/ 93 h 93"/>
              <a:gd name="T28" fmla="*/ 7 w 58"/>
              <a:gd name="T29" fmla="*/ 89 h 93"/>
              <a:gd name="T30" fmla="*/ 0 w 58"/>
              <a:gd name="T31" fmla="*/ 76 h 93"/>
              <a:gd name="T32" fmla="*/ 9 w 58"/>
              <a:gd name="T33" fmla="*/ 62 h 93"/>
              <a:gd name="T34" fmla="*/ 5 w 58"/>
              <a:gd name="T35" fmla="*/ 57 h 93"/>
              <a:gd name="T36" fmla="*/ 6 w 58"/>
              <a:gd name="T37" fmla="*/ 44 h 93"/>
              <a:gd name="T38" fmla="*/ 10 w 58"/>
              <a:gd name="T39" fmla="*/ 39 h 93"/>
              <a:gd name="T40" fmla="*/ 2 w 58"/>
              <a:gd name="T41" fmla="*/ 22 h 93"/>
              <a:gd name="T42" fmla="*/ 9 w 58"/>
              <a:gd name="T43" fmla="*/ 6 h 93"/>
              <a:gd name="T44" fmla="*/ 26 w 58"/>
              <a:gd name="T45" fmla="*/ 0 h 93"/>
              <a:gd name="T46" fmla="*/ 35 w 58"/>
              <a:gd name="T47" fmla="*/ 1 h 93"/>
              <a:gd name="T48" fmla="*/ 57 w 58"/>
              <a:gd name="T49" fmla="*/ 9 h 93"/>
              <a:gd name="T50" fmla="*/ 47 w 58"/>
              <a:gd name="T51" fmla="*/ 15 h 93"/>
              <a:gd name="T52" fmla="*/ 47 w 58"/>
              <a:gd name="T53" fmla="*/ 31 h 93"/>
              <a:gd name="T54" fmla="*/ 35 w 58"/>
              <a:gd name="T55" fmla="*/ 43 h 93"/>
              <a:gd name="T56" fmla="*/ 21 w 58"/>
              <a:gd name="T57" fmla="*/ 44 h 93"/>
              <a:gd name="T58" fmla="*/ 14 w 58"/>
              <a:gd name="T59" fmla="*/ 45 h 93"/>
              <a:gd name="T60" fmla="*/ 15 w 58"/>
              <a:gd name="T61" fmla="*/ 54 h 93"/>
              <a:gd name="T62" fmla="*/ 36 w 58"/>
              <a:gd name="T63" fmla="*/ 56 h 93"/>
              <a:gd name="T64" fmla="*/ 58 w 58"/>
              <a:gd name="T65" fmla="*/ 71 h 93"/>
              <a:gd name="T66" fmla="*/ 49 w 58"/>
              <a:gd name="T67" fmla="*/ 87 h 93"/>
              <a:gd name="T68" fmla="*/ 26 w 58"/>
              <a:gd name="T6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93">
                <a:moveTo>
                  <a:pt x="26" y="37"/>
                </a:moveTo>
                <a:cubicBezTo>
                  <a:pt x="28" y="37"/>
                  <a:pt x="29" y="37"/>
                  <a:pt x="31" y="36"/>
                </a:cubicBezTo>
                <a:cubicBezTo>
                  <a:pt x="33" y="35"/>
                  <a:pt x="34" y="34"/>
                  <a:pt x="35" y="33"/>
                </a:cubicBezTo>
                <a:cubicBezTo>
                  <a:pt x="37" y="32"/>
                  <a:pt x="38" y="30"/>
                  <a:pt x="38" y="28"/>
                </a:cubicBezTo>
                <a:cubicBezTo>
                  <a:pt x="39" y="26"/>
                  <a:pt x="39" y="24"/>
                  <a:pt x="39" y="22"/>
                </a:cubicBezTo>
                <a:cubicBezTo>
                  <a:pt x="39" y="17"/>
                  <a:pt x="38" y="14"/>
                  <a:pt x="35" y="11"/>
                </a:cubicBezTo>
                <a:cubicBezTo>
                  <a:pt x="33" y="9"/>
                  <a:pt x="30" y="7"/>
                  <a:pt x="26" y="7"/>
                </a:cubicBezTo>
                <a:cubicBezTo>
                  <a:pt x="22" y="7"/>
                  <a:pt x="19" y="9"/>
                  <a:pt x="17" y="11"/>
                </a:cubicBezTo>
                <a:cubicBezTo>
                  <a:pt x="14" y="14"/>
                  <a:pt x="13" y="17"/>
                  <a:pt x="13" y="22"/>
                </a:cubicBezTo>
                <a:cubicBezTo>
                  <a:pt x="13" y="24"/>
                  <a:pt x="13" y="26"/>
                  <a:pt x="14" y="28"/>
                </a:cubicBezTo>
                <a:cubicBezTo>
                  <a:pt x="14" y="30"/>
                  <a:pt x="15" y="32"/>
                  <a:pt x="17" y="33"/>
                </a:cubicBezTo>
                <a:cubicBezTo>
                  <a:pt x="18" y="34"/>
                  <a:pt x="19" y="35"/>
                  <a:pt x="21" y="36"/>
                </a:cubicBezTo>
                <a:cubicBezTo>
                  <a:pt x="22" y="37"/>
                  <a:pt x="24" y="37"/>
                  <a:pt x="26" y="37"/>
                </a:cubicBezTo>
                <a:moveTo>
                  <a:pt x="28" y="86"/>
                </a:moveTo>
                <a:cubicBezTo>
                  <a:pt x="31" y="86"/>
                  <a:pt x="33" y="85"/>
                  <a:pt x="36" y="85"/>
                </a:cubicBezTo>
                <a:cubicBezTo>
                  <a:pt x="38" y="84"/>
                  <a:pt x="40" y="83"/>
                  <a:pt x="42" y="82"/>
                </a:cubicBezTo>
                <a:cubicBezTo>
                  <a:pt x="44" y="81"/>
                  <a:pt x="45" y="79"/>
                  <a:pt x="46" y="78"/>
                </a:cubicBezTo>
                <a:cubicBezTo>
                  <a:pt x="47" y="76"/>
                  <a:pt x="47" y="74"/>
                  <a:pt x="47" y="73"/>
                </a:cubicBezTo>
                <a:cubicBezTo>
                  <a:pt x="47" y="70"/>
                  <a:pt x="46" y="68"/>
                  <a:pt x="44" y="67"/>
                </a:cubicBezTo>
                <a:cubicBezTo>
                  <a:pt x="42" y="66"/>
                  <a:pt x="39" y="65"/>
                  <a:pt x="35" y="65"/>
                </a:cubicBezTo>
                <a:cubicBezTo>
                  <a:pt x="24" y="65"/>
                  <a:pt x="24" y="65"/>
                  <a:pt x="24" y="65"/>
                </a:cubicBezTo>
                <a:cubicBezTo>
                  <a:pt x="23" y="65"/>
                  <a:pt x="21" y="65"/>
                  <a:pt x="20" y="65"/>
                </a:cubicBezTo>
                <a:cubicBezTo>
                  <a:pt x="19" y="65"/>
                  <a:pt x="17" y="64"/>
                  <a:pt x="16" y="64"/>
                </a:cubicBezTo>
                <a:cubicBezTo>
                  <a:pt x="14" y="66"/>
                  <a:pt x="12" y="67"/>
                  <a:pt x="11" y="69"/>
                </a:cubicBezTo>
                <a:cubicBezTo>
                  <a:pt x="10" y="71"/>
                  <a:pt x="9" y="73"/>
                  <a:pt x="9" y="75"/>
                </a:cubicBezTo>
                <a:cubicBezTo>
                  <a:pt x="9" y="78"/>
                  <a:pt x="11" y="81"/>
                  <a:pt x="14" y="83"/>
                </a:cubicBezTo>
                <a:cubicBezTo>
                  <a:pt x="17" y="85"/>
                  <a:pt x="22" y="86"/>
                  <a:pt x="28" y="86"/>
                </a:cubicBezTo>
                <a:moveTo>
                  <a:pt x="26" y="93"/>
                </a:moveTo>
                <a:cubicBezTo>
                  <a:pt x="22" y="93"/>
                  <a:pt x="19" y="93"/>
                  <a:pt x="15" y="92"/>
                </a:cubicBezTo>
                <a:cubicBezTo>
                  <a:pt x="12" y="91"/>
                  <a:pt x="9" y="90"/>
                  <a:pt x="7" y="89"/>
                </a:cubicBezTo>
                <a:cubicBezTo>
                  <a:pt x="5" y="87"/>
                  <a:pt x="3" y="85"/>
                  <a:pt x="2" y="83"/>
                </a:cubicBezTo>
                <a:cubicBezTo>
                  <a:pt x="1" y="81"/>
                  <a:pt x="0" y="79"/>
                  <a:pt x="0" y="76"/>
                </a:cubicBezTo>
                <a:cubicBezTo>
                  <a:pt x="0" y="73"/>
                  <a:pt x="1" y="71"/>
                  <a:pt x="2" y="68"/>
                </a:cubicBezTo>
                <a:cubicBezTo>
                  <a:pt x="4" y="66"/>
                  <a:pt x="6" y="64"/>
                  <a:pt x="9" y="62"/>
                </a:cubicBezTo>
                <a:cubicBezTo>
                  <a:pt x="9" y="61"/>
                  <a:pt x="9" y="61"/>
                  <a:pt x="9" y="61"/>
                </a:cubicBezTo>
                <a:cubicBezTo>
                  <a:pt x="8" y="60"/>
                  <a:pt x="6" y="59"/>
                  <a:pt x="5" y="57"/>
                </a:cubicBezTo>
                <a:cubicBezTo>
                  <a:pt x="4" y="56"/>
                  <a:pt x="4" y="54"/>
                  <a:pt x="4" y="51"/>
                </a:cubicBezTo>
                <a:cubicBezTo>
                  <a:pt x="4" y="48"/>
                  <a:pt x="4" y="46"/>
                  <a:pt x="6" y="44"/>
                </a:cubicBezTo>
                <a:cubicBezTo>
                  <a:pt x="7" y="42"/>
                  <a:pt x="9" y="41"/>
                  <a:pt x="10" y="39"/>
                </a:cubicBezTo>
                <a:cubicBezTo>
                  <a:pt x="10" y="39"/>
                  <a:pt x="10" y="39"/>
                  <a:pt x="10" y="39"/>
                </a:cubicBezTo>
                <a:cubicBezTo>
                  <a:pt x="8" y="37"/>
                  <a:pt x="7" y="35"/>
                  <a:pt x="5" y="32"/>
                </a:cubicBezTo>
                <a:cubicBezTo>
                  <a:pt x="3" y="29"/>
                  <a:pt x="2" y="26"/>
                  <a:pt x="2" y="22"/>
                </a:cubicBezTo>
                <a:cubicBezTo>
                  <a:pt x="2" y="19"/>
                  <a:pt x="3" y="15"/>
                  <a:pt x="4" y="13"/>
                </a:cubicBezTo>
                <a:cubicBezTo>
                  <a:pt x="5" y="10"/>
                  <a:pt x="7" y="8"/>
                  <a:pt x="9" y="6"/>
                </a:cubicBezTo>
                <a:cubicBezTo>
                  <a:pt x="11" y="4"/>
                  <a:pt x="14" y="2"/>
                  <a:pt x="17" y="1"/>
                </a:cubicBezTo>
                <a:cubicBezTo>
                  <a:pt x="20" y="0"/>
                  <a:pt x="23" y="0"/>
                  <a:pt x="26" y="0"/>
                </a:cubicBezTo>
                <a:cubicBezTo>
                  <a:pt x="28" y="0"/>
                  <a:pt x="29" y="0"/>
                  <a:pt x="31" y="0"/>
                </a:cubicBezTo>
                <a:cubicBezTo>
                  <a:pt x="32" y="0"/>
                  <a:pt x="34" y="1"/>
                  <a:pt x="35" y="1"/>
                </a:cubicBezTo>
                <a:cubicBezTo>
                  <a:pt x="57" y="1"/>
                  <a:pt x="57" y="1"/>
                  <a:pt x="57" y="1"/>
                </a:cubicBezTo>
                <a:cubicBezTo>
                  <a:pt x="57" y="9"/>
                  <a:pt x="57" y="9"/>
                  <a:pt x="57" y="9"/>
                </a:cubicBezTo>
                <a:cubicBezTo>
                  <a:pt x="44" y="9"/>
                  <a:pt x="44" y="9"/>
                  <a:pt x="44" y="9"/>
                </a:cubicBezTo>
                <a:cubicBezTo>
                  <a:pt x="45" y="11"/>
                  <a:pt x="46" y="13"/>
                  <a:pt x="47" y="15"/>
                </a:cubicBezTo>
                <a:cubicBezTo>
                  <a:pt x="48" y="17"/>
                  <a:pt x="49" y="20"/>
                  <a:pt x="49" y="22"/>
                </a:cubicBezTo>
                <a:cubicBezTo>
                  <a:pt x="49" y="26"/>
                  <a:pt x="48" y="29"/>
                  <a:pt x="47" y="31"/>
                </a:cubicBezTo>
                <a:cubicBezTo>
                  <a:pt x="46" y="34"/>
                  <a:pt x="44" y="36"/>
                  <a:pt x="42" y="38"/>
                </a:cubicBezTo>
                <a:cubicBezTo>
                  <a:pt x="40" y="40"/>
                  <a:pt x="38" y="42"/>
                  <a:pt x="35" y="43"/>
                </a:cubicBezTo>
                <a:cubicBezTo>
                  <a:pt x="32" y="44"/>
                  <a:pt x="29" y="44"/>
                  <a:pt x="26" y="44"/>
                </a:cubicBezTo>
                <a:cubicBezTo>
                  <a:pt x="24" y="44"/>
                  <a:pt x="23" y="44"/>
                  <a:pt x="21" y="44"/>
                </a:cubicBezTo>
                <a:cubicBezTo>
                  <a:pt x="20" y="43"/>
                  <a:pt x="18" y="43"/>
                  <a:pt x="17" y="42"/>
                </a:cubicBezTo>
                <a:cubicBezTo>
                  <a:pt x="15" y="43"/>
                  <a:pt x="14" y="44"/>
                  <a:pt x="14" y="45"/>
                </a:cubicBezTo>
                <a:cubicBezTo>
                  <a:pt x="13" y="46"/>
                  <a:pt x="13" y="48"/>
                  <a:pt x="13" y="49"/>
                </a:cubicBezTo>
                <a:cubicBezTo>
                  <a:pt x="13" y="51"/>
                  <a:pt x="13" y="53"/>
                  <a:pt x="15" y="54"/>
                </a:cubicBezTo>
                <a:cubicBezTo>
                  <a:pt x="16" y="56"/>
                  <a:pt x="19" y="56"/>
                  <a:pt x="24" y="56"/>
                </a:cubicBezTo>
                <a:cubicBezTo>
                  <a:pt x="36" y="56"/>
                  <a:pt x="36" y="56"/>
                  <a:pt x="36" y="56"/>
                </a:cubicBezTo>
                <a:cubicBezTo>
                  <a:pt x="43" y="56"/>
                  <a:pt x="49" y="57"/>
                  <a:pt x="52" y="60"/>
                </a:cubicBezTo>
                <a:cubicBezTo>
                  <a:pt x="56" y="62"/>
                  <a:pt x="58" y="66"/>
                  <a:pt x="58" y="71"/>
                </a:cubicBezTo>
                <a:cubicBezTo>
                  <a:pt x="58" y="74"/>
                  <a:pt x="57" y="77"/>
                  <a:pt x="56" y="80"/>
                </a:cubicBezTo>
                <a:cubicBezTo>
                  <a:pt x="54" y="82"/>
                  <a:pt x="52" y="85"/>
                  <a:pt x="49" y="87"/>
                </a:cubicBezTo>
                <a:cubicBezTo>
                  <a:pt x="46" y="88"/>
                  <a:pt x="43" y="90"/>
                  <a:pt x="39" y="91"/>
                </a:cubicBezTo>
                <a:cubicBezTo>
                  <a:pt x="35" y="92"/>
                  <a:pt x="31" y="93"/>
                  <a:pt x="26" y="93"/>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8E0AB23F-5C20-42F8-904D-C23834C25232}"/>
              </a:ext>
            </a:extLst>
          </p:cNvPr>
          <p:cNvSpPr>
            <a:spLocks/>
          </p:cNvSpPr>
          <p:nvPr userDrawn="1"/>
        </p:nvSpPr>
        <p:spPr bwMode="auto">
          <a:xfrm>
            <a:off x="10701338" y="6203951"/>
            <a:ext cx="115888" cy="222250"/>
          </a:xfrm>
          <a:custGeom>
            <a:avLst/>
            <a:gdLst>
              <a:gd name="T0" fmla="*/ 0 w 50"/>
              <a:gd name="T1" fmla="*/ 92 h 92"/>
              <a:gd name="T2" fmla="*/ 0 w 50"/>
              <a:gd name="T3" fmla="*/ 0 h 92"/>
              <a:gd name="T4" fmla="*/ 10 w 50"/>
              <a:gd name="T5" fmla="*/ 0 h 92"/>
              <a:gd name="T6" fmla="*/ 10 w 50"/>
              <a:gd name="T7" fmla="*/ 25 h 92"/>
              <a:gd name="T8" fmla="*/ 10 w 50"/>
              <a:gd name="T9" fmla="*/ 38 h 92"/>
              <a:gd name="T10" fmla="*/ 20 w 50"/>
              <a:gd name="T11" fmla="*/ 31 h 92"/>
              <a:gd name="T12" fmla="*/ 31 w 50"/>
              <a:gd name="T13" fmla="*/ 28 h 92"/>
              <a:gd name="T14" fmla="*/ 46 w 50"/>
              <a:gd name="T15" fmla="*/ 34 h 92"/>
              <a:gd name="T16" fmla="*/ 50 w 50"/>
              <a:gd name="T17" fmla="*/ 52 h 92"/>
              <a:gd name="T18" fmla="*/ 50 w 50"/>
              <a:gd name="T19" fmla="*/ 92 h 92"/>
              <a:gd name="T20" fmla="*/ 40 w 50"/>
              <a:gd name="T21" fmla="*/ 92 h 92"/>
              <a:gd name="T22" fmla="*/ 40 w 50"/>
              <a:gd name="T23" fmla="*/ 54 h 92"/>
              <a:gd name="T24" fmla="*/ 37 w 50"/>
              <a:gd name="T25" fmla="*/ 41 h 92"/>
              <a:gd name="T26" fmla="*/ 28 w 50"/>
              <a:gd name="T27" fmla="*/ 37 h 92"/>
              <a:gd name="T28" fmla="*/ 19 w 50"/>
              <a:gd name="T29" fmla="*/ 39 h 92"/>
              <a:gd name="T30" fmla="*/ 10 w 50"/>
              <a:gd name="T31" fmla="*/ 47 h 92"/>
              <a:gd name="T32" fmla="*/ 10 w 50"/>
              <a:gd name="T33" fmla="*/ 92 h 92"/>
              <a:gd name="T34" fmla="*/ 0 w 50"/>
              <a:gd name="T3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92">
                <a:moveTo>
                  <a:pt x="0" y="92"/>
                </a:moveTo>
                <a:cubicBezTo>
                  <a:pt x="0" y="0"/>
                  <a:pt x="0" y="0"/>
                  <a:pt x="0" y="0"/>
                </a:cubicBezTo>
                <a:cubicBezTo>
                  <a:pt x="10" y="0"/>
                  <a:pt x="10" y="0"/>
                  <a:pt x="10" y="0"/>
                </a:cubicBezTo>
                <a:cubicBezTo>
                  <a:pt x="10" y="25"/>
                  <a:pt x="10" y="25"/>
                  <a:pt x="10" y="25"/>
                </a:cubicBezTo>
                <a:cubicBezTo>
                  <a:pt x="10" y="38"/>
                  <a:pt x="10" y="38"/>
                  <a:pt x="10" y="38"/>
                </a:cubicBezTo>
                <a:cubicBezTo>
                  <a:pt x="13" y="35"/>
                  <a:pt x="16" y="33"/>
                  <a:pt x="20" y="31"/>
                </a:cubicBezTo>
                <a:cubicBezTo>
                  <a:pt x="23" y="29"/>
                  <a:pt x="27" y="28"/>
                  <a:pt x="31" y="28"/>
                </a:cubicBezTo>
                <a:cubicBezTo>
                  <a:pt x="38" y="28"/>
                  <a:pt x="43" y="30"/>
                  <a:pt x="46" y="34"/>
                </a:cubicBezTo>
                <a:cubicBezTo>
                  <a:pt x="49" y="38"/>
                  <a:pt x="50" y="44"/>
                  <a:pt x="50" y="52"/>
                </a:cubicBezTo>
                <a:cubicBezTo>
                  <a:pt x="50" y="92"/>
                  <a:pt x="50" y="92"/>
                  <a:pt x="50" y="92"/>
                </a:cubicBezTo>
                <a:cubicBezTo>
                  <a:pt x="40" y="92"/>
                  <a:pt x="40" y="92"/>
                  <a:pt x="40" y="92"/>
                </a:cubicBezTo>
                <a:cubicBezTo>
                  <a:pt x="40" y="54"/>
                  <a:pt x="40" y="54"/>
                  <a:pt x="40" y="54"/>
                </a:cubicBezTo>
                <a:cubicBezTo>
                  <a:pt x="40" y="48"/>
                  <a:pt x="39" y="43"/>
                  <a:pt x="37" y="41"/>
                </a:cubicBezTo>
                <a:cubicBezTo>
                  <a:pt x="35" y="38"/>
                  <a:pt x="32" y="37"/>
                  <a:pt x="28" y="37"/>
                </a:cubicBezTo>
                <a:cubicBezTo>
                  <a:pt x="24" y="37"/>
                  <a:pt x="22" y="38"/>
                  <a:pt x="19" y="39"/>
                </a:cubicBezTo>
                <a:cubicBezTo>
                  <a:pt x="17" y="41"/>
                  <a:pt x="14" y="43"/>
                  <a:pt x="10" y="47"/>
                </a:cubicBezTo>
                <a:cubicBezTo>
                  <a:pt x="10" y="92"/>
                  <a:pt x="10" y="92"/>
                  <a:pt x="10" y="92"/>
                </a:cubicBezTo>
                <a:lnTo>
                  <a:pt x="0" y="92"/>
                </a:lnTo>
                <a:close/>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43F7F5CA-7F0D-4CAB-80D2-DBAEC6CF9D68}"/>
              </a:ext>
            </a:extLst>
          </p:cNvPr>
          <p:cNvSpPr>
            <a:spLocks/>
          </p:cNvSpPr>
          <p:nvPr userDrawn="1"/>
        </p:nvSpPr>
        <p:spPr bwMode="auto">
          <a:xfrm>
            <a:off x="10847388" y="6234113"/>
            <a:ext cx="92075" cy="196850"/>
          </a:xfrm>
          <a:custGeom>
            <a:avLst/>
            <a:gdLst>
              <a:gd name="T0" fmla="*/ 27 w 39"/>
              <a:gd name="T1" fmla="*/ 82 h 82"/>
              <a:gd name="T2" fmla="*/ 18 w 39"/>
              <a:gd name="T3" fmla="*/ 80 h 82"/>
              <a:gd name="T4" fmla="*/ 13 w 39"/>
              <a:gd name="T5" fmla="*/ 76 h 82"/>
              <a:gd name="T6" fmla="*/ 10 w 39"/>
              <a:gd name="T7" fmla="*/ 69 h 82"/>
              <a:gd name="T8" fmla="*/ 9 w 39"/>
              <a:gd name="T9" fmla="*/ 61 h 82"/>
              <a:gd name="T10" fmla="*/ 9 w 39"/>
              <a:gd name="T11" fmla="*/ 26 h 82"/>
              <a:gd name="T12" fmla="*/ 0 w 39"/>
              <a:gd name="T13" fmla="*/ 26 h 82"/>
              <a:gd name="T14" fmla="*/ 0 w 39"/>
              <a:gd name="T15" fmla="*/ 18 h 82"/>
              <a:gd name="T16" fmla="*/ 10 w 39"/>
              <a:gd name="T17" fmla="*/ 17 h 82"/>
              <a:gd name="T18" fmla="*/ 11 w 39"/>
              <a:gd name="T19" fmla="*/ 0 h 82"/>
              <a:gd name="T20" fmla="*/ 20 w 39"/>
              <a:gd name="T21" fmla="*/ 0 h 82"/>
              <a:gd name="T22" fmla="*/ 20 w 39"/>
              <a:gd name="T23" fmla="*/ 17 h 82"/>
              <a:gd name="T24" fmla="*/ 37 w 39"/>
              <a:gd name="T25" fmla="*/ 17 h 82"/>
              <a:gd name="T26" fmla="*/ 37 w 39"/>
              <a:gd name="T27" fmla="*/ 26 h 82"/>
              <a:gd name="T28" fmla="*/ 20 w 39"/>
              <a:gd name="T29" fmla="*/ 26 h 82"/>
              <a:gd name="T30" fmla="*/ 20 w 39"/>
              <a:gd name="T31" fmla="*/ 61 h 82"/>
              <a:gd name="T32" fmla="*/ 22 w 39"/>
              <a:gd name="T33" fmla="*/ 70 h 82"/>
              <a:gd name="T34" fmla="*/ 29 w 39"/>
              <a:gd name="T35" fmla="*/ 73 h 82"/>
              <a:gd name="T36" fmla="*/ 33 w 39"/>
              <a:gd name="T37" fmla="*/ 72 h 82"/>
              <a:gd name="T38" fmla="*/ 37 w 39"/>
              <a:gd name="T39" fmla="*/ 71 h 82"/>
              <a:gd name="T40" fmla="*/ 39 w 39"/>
              <a:gd name="T41" fmla="*/ 79 h 82"/>
              <a:gd name="T42" fmla="*/ 33 w 39"/>
              <a:gd name="T43" fmla="*/ 81 h 82"/>
              <a:gd name="T44" fmla="*/ 27 w 39"/>
              <a:gd name="T4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82">
                <a:moveTo>
                  <a:pt x="27" y="82"/>
                </a:moveTo>
                <a:cubicBezTo>
                  <a:pt x="24" y="82"/>
                  <a:pt x="21" y="81"/>
                  <a:pt x="18" y="80"/>
                </a:cubicBezTo>
                <a:cubicBezTo>
                  <a:pt x="16" y="79"/>
                  <a:pt x="14" y="78"/>
                  <a:pt x="13" y="76"/>
                </a:cubicBezTo>
                <a:cubicBezTo>
                  <a:pt x="12" y="74"/>
                  <a:pt x="10" y="72"/>
                  <a:pt x="10" y="69"/>
                </a:cubicBezTo>
                <a:cubicBezTo>
                  <a:pt x="9" y="67"/>
                  <a:pt x="9" y="64"/>
                  <a:pt x="9" y="61"/>
                </a:cubicBezTo>
                <a:cubicBezTo>
                  <a:pt x="9" y="26"/>
                  <a:pt x="9" y="26"/>
                  <a:pt x="9" y="26"/>
                </a:cubicBezTo>
                <a:cubicBezTo>
                  <a:pt x="0" y="26"/>
                  <a:pt x="0" y="26"/>
                  <a:pt x="0" y="26"/>
                </a:cubicBezTo>
                <a:cubicBezTo>
                  <a:pt x="0" y="18"/>
                  <a:pt x="0" y="18"/>
                  <a:pt x="0" y="18"/>
                </a:cubicBezTo>
                <a:cubicBezTo>
                  <a:pt x="10" y="17"/>
                  <a:pt x="10" y="17"/>
                  <a:pt x="10" y="17"/>
                </a:cubicBezTo>
                <a:cubicBezTo>
                  <a:pt x="11" y="0"/>
                  <a:pt x="11" y="0"/>
                  <a:pt x="11" y="0"/>
                </a:cubicBezTo>
                <a:cubicBezTo>
                  <a:pt x="20" y="0"/>
                  <a:pt x="20" y="0"/>
                  <a:pt x="20" y="0"/>
                </a:cubicBezTo>
                <a:cubicBezTo>
                  <a:pt x="20" y="17"/>
                  <a:pt x="20" y="17"/>
                  <a:pt x="20" y="17"/>
                </a:cubicBezTo>
                <a:cubicBezTo>
                  <a:pt x="37" y="17"/>
                  <a:pt x="37" y="17"/>
                  <a:pt x="37" y="17"/>
                </a:cubicBezTo>
                <a:cubicBezTo>
                  <a:pt x="37" y="26"/>
                  <a:pt x="37" y="26"/>
                  <a:pt x="37" y="26"/>
                </a:cubicBezTo>
                <a:cubicBezTo>
                  <a:pt x="20" y="26"/>
                  <a:pt x="20" y="26"/>
                  <a:pt x="20" y="26"/>
                </a:cubicBezTo>
                <a:cubicBezTo>
                  <a:pt x="20" y="61"/>
                  <a:pt x="20" y="61"/>
                  <a:pt x="20" y="61"/>
                </a:cubicBezTo>
                <a:cubicBezTo>
                  <a:pt x="20" y="65"/>
                  <a:pt x="20" y="68"/>
                  <a:pt x="22" y="70"/>
                </a:cubicBezTo>
                <a:cubicBezTo>
                  <a:pt x="23" y="72"/>
                  <a:pt x="26" y="73"/>
                  <a:pt x="29" y="73"/>
                </a:cubicBezTo>
                <a:cubicBezTo>
                  <a:pt x="31" y="73"/>
                  <a:pt x="32" y="73"/>
                  <a:pt x="33" y="72"/>
                </a:cubicBezTo>
                <a:cubicBezTo>
                  <a:pt x="34" y="72"/>
                  <a:pt x="35" y="72"/>
                  <a:pt x="37" y="71"/>
                </a:cubicBezTo>
                <a:cubicBezTo>
                  <a:pt x="39" y="79"/>
                  <a:pt x="39" y="79"/>
                  <a:pt x="39" y="79"/>
                </a:cubicBezTo>
                <a:cubicBezTo>
                  <a:pt x="37" y="80"/>
                  <a:pt x="35" y="80"/>
                  <a:pt x="33" y="81"/>
                </a:cubicBezTo>
                <a:cubicBezTo>
                  <a:pt x="31" y="81"/>
                  <a:pt x="29" y="82"/>
                  <a:pt x="27" y="82"/>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D565F0CB-DF6A-486F-BE92-9B2735D95CAC}"/>
              </a:ext>
            </a:extLst>
          </p:cNvPr>
          <p:cNvSpPr>
            <a:spLocks/>
          </p:cNvSpPr>
          <p:nvPr userDrawn="1"/>
        </p:nvSpPr>
        <p:spPr bwMode="auto">
          <a:xfrm>
            <a:off x="10955338" y="6272213"/>
            <a:ext cx="109538" cy="158750"/>
          </a:xfrm>
          <a:custGeom>
            <a:avLst/>
            <a:gdLst>
              <a:gd name="T0" fmla="*/ 24 w 47"/>
              <a:gd name="T1" fmla="*/ 66 h 66"/>
              <a:gd name="T2" fmla="*/ 11 w 47"/>
              <a:gd name="T3" fmla="*/ 63 h 66"/>
              <a:gd name="T4" fmla="*/ 0 w 47"/>
              <a:gd name="T5" fmla="*/ 57 h 66"/>
              <a:gd name="T6" fmla="*/ 6 w 47"/>
              <a:gd name="T7" fmla="*/ 50 h 66"/>
              <a:gd name="T8" fmla="*/ 14 w 47"/>
              <a:gd name="T9" fmla="*/ 55 h 66"/>
              <a:gd name="T10" fmla="*/ 24 w 47"/>
              <a:gd name="T11" fmla="*/ 57 h 66"/>
              <a:gd name="T12" fmla="*/ 34 w 47"/>
              <a:gd name="T13" fmla="*/ 54 h 66"/>
              <a:gd name="T14" fmla="*/ 37 w 47"/>
              <a:gd name="T15" fmla="*/ 47 h 66"/>
              <a:gd name="T16" fmla="*/ 35 w 47"/>
              <a:gd name="T17" fmla="*/ 43 h 66"/>
              <a:gd name="T18" fmla="*/ 32 w 47"/>
              <a:gd name="T19" fmla="*/ 40 h 66"/>
              <a:gd name="T20" fmla="*/ 27 w 47"/>
              <a:gd name="T21" fmla="*/ 38 h 66"/>
              <a:gd name="T22" fmla="*/ 22 w 47"/>
              <a:gd name="T23" fmla="*/ 36 h 66"/>
              <a:gd name="T24" fmla="*/ 16 w 47"/>
              <a:gd name="T25" fmla="*/ 33 h 66"/>
              <a:gd name="T26" fmla="*/ 10 w 47"/>
              <a:gd name="T27" fmla="*/ 29 h 66"/>
              <a:gd name="T28" fmla="*/ 5 w 47"/>
              <a:gd name="T29" fmla="*/ 24 h 66"/>
              <a:gd name="T30" fmla="*/ 4 w 47"/>
              <a:gd name="T31" fmla="*/ 18 h 66"/>
              <a:gd name="T32" fmla="*/ 5 w 47"/>
              <a:gd name="T33" fmla="*/ 10 h 66"/>
              <a:gd name="T34" fmla="*/ 9 w 47"/>
              <a:gd name="T35" fmla="*/ 5 h 66"/>
              <a:gd name="T36" fmla="*/ 16 w 47"/>
              <a:gd name="T37" fmla="*/ 1 h 66"/>
              <a:gd name="T38" fmla="*/ 25 w 47"/>
              <a:gd name="T39" fmla="*/ 0 h 66"/>
              <a:gd name="T40" fmla="*/ 36 w 47"/>
              <a:gd name="T41" fmla="*/ 2 h 66"/>
              <a:gd name="T42" fmla="*/ 45 w 47"/>
              <a:gd name="T43" fmla="*/ 7 h 66"/>
              <a:gd name="T44" fmla="*/ 40 w 47"/>
              <a:gd name="T45" fmla="*/ 14 h 66"/>
              <a:gd name="T46" fmla="*/ 33 w 47"/>
              <a:gd name="T47" fmla="*/ 10 h 66"/>
              <a:gd name="T48" fmla="*/ 25 w 47"/>
              <a:gd name="T49" fmla="*/ 8 h 66"/>
              <a:gd name="T50" fmla="*/ 17 w 47"/>
              <a:gd name="T51" fmla="*/ 11 h 66"/>
              <a:gd name="T52" fmla="*/ 14 w 47"/>
              <a:gd name="T53" fmla="*/ 17 h 66"/>
              <a:gd name="T54" fmla="*/ 15 w 47"/>
              <a:gd name="T55" fmla="*/ 21 h 66"/>
              <a:gd name="T56" fmla="*/ 18 w 47"/>
              <a:gd name="T57" fmla="*/ 24 h 66"/>
              <a:gd name="T58" fmla="*/ 22 w 47"/>
              <a:gd name="T59" fmla="*/ 26 h 66"/>
              <a:gd name="T60" fmla="*/ 28 w 47"/>
              <a:gd name="T61" fmla="*/ 28 h 66"/>
              <a:gd name="T62" fmla="*/ 35 w 47"/>
              <a:gd name="T63" fmla="*/ 31 h 66"/>
              <a:gd name="T64" fmla="*/ 41 w 47"/>
              <a:gd name="T65" fmla="*/ 34 h 66"/>
              <a:gd name="T66" fmla="*/ 45 w 47"/>
              <a:gd name="T67" fmla="*/ 39 h 66"/>
              <a:gd name="T68" fmla="*/ 47 w 47"/>
              <a:gd name="T69" fmla="*/ 47 h 66"/>
              <a:gd name="T70" fmla="*/ 45 w 47"/>
              <a:gd name="T71" fmla="*/ 54 h 66"/>
              <a:gd name="T72" fmla="*/ 41 w 47"/>
              <a:gd name="T73" fmla="*/ 60 h 66"/>
              <a:gd name="T74" fmla="*/ 34 w 47"/>
              <a:gd name="T75" fmla="*/ 64 h 66"/>
              <a:gd name="T76" fmla="*/ 24 w 47"/>
              <a:gd name="T7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66">
                <a:moveTo>
                  <a:pt x="24" y="66"/>
                </a:moveTo>
                <a:cubicBezTo>
                  <a:pt x="19" y="66"/>
                  <a:pt x="15" y="65"/>
                  <a:pt x="11" y="63"/>
                </a:cubicBezTo>
                <a:cubicBezTo>
                  <a:pt x="7" y="61"/>
                  <a:pt x="3" y="59"/>
                  <a:pt x="0" y="57"/>
                </a:cubicBezTo>
                <a:cubicBezTo>
                  <a:pt x="6" y="50"/>
                  <a:pt x="6" y="50"/>
                  <a:pt x="6" y="50"/>
                </a:cubicBezTo>
                <a:cubicBezTo>
                  <a:pt x="9" y="52"/>
                  <a:pt x="11" y="54"/>
                  <a:pt x="14" y="55"/>
                </a:cubicBezTo>
                <a:cubicBezTo>
                  <a:pt x="17" y="57"/>
                  <a:pt x="20" y="57"/>
                  <a:pt x="24" y="57"/>
                </a:cubicBezTo>
                <a:cubicBezTo>
                  <a:pt x="28" y="57"/>
                  <a:pt x="31" y="56"/>
                  <a:pt x="34" y="54"/>
                </a:cubicBezTo>
                <a:cubicBezTo>
                  <a:pt x="36" y="53"/>
                  <a:pt x="37" y="50"/>
                  <a:pt x="37" y="47"/>
                </a:cubicBezTo>
                <a:cubicBezTo>
                  <a:pt x="37" y="46"/>
                  <a:pt x="36" y="44"/>
                  <a:pt x="35" y="43"/>
                </a:cubicBezTo>
                <a:cubicBezTo>
                  <a:pt x="34" y="42"/>
                  <a:pt x="33" y="41"/>
                  <a:pt x="32" y="40"/>
                </a:cubicBezTo>
                <a:cubicBezTo>
                  <a:pt x="31" y="39"/>
                  <a:pt x="29" y="38"/>
                  <a:pt x="27" y="38"/>
                </a:cubicBezTo>
                <a:cubicBezTo>
                  <a:pt x="26" y="37"/>
                  <a:pt x="24" y="36"/>
                  <a:pt x="22" y="36"/>
                </a:cubicBezTo>
                <a:cubicBezTo>
                  <a:pt x="20" y="35"/>
                  <a:pt x="18" y="34"/>
                  <a:pt x="16" y="33"/>
                </a:cubicBezTo>
                <a:cubicBezTo>
                  <a:pt x="13" y="32"/>
                  <a:pt x="11" y="31"/>
                  <a:pt x="10" y="29"/>
                </a:cubicBezTo>
                <a:cubicBezTo>
                  <a:pt x="8" y="28"/>
                  <a:pt x="6" y="26"/>
                  <a:pt x="5" y="24"/>
                </a:cubicBezTo>
                <a:cubicBezTo>
                  <a:pt x="4" y="22"/>
                  <a:pt x="4" y="20"/>
                  <a:pt x="4" y="18"/>
                </a:cubicBezTo>
                <a:cubicBezTo>
                  <a:pt x="4" y="15"/>
                  <a:pt x="4" y="13"/>
                  <a:pt x="5" y="10"/>
                </a:cubicBezTo>
                <a:cubicBezTo>
                  <a:pt x="6" y="8"/>
                  <a:pt x="7" y="6"/>
                  <a:pt x="9" y="5"/>
                </a:cubicBezTo>
                <a:cubicBezTo>
                  <a:pt x="11" y="3"/>
                  <a:pt x="13" y="2"/>
                  <a:pt x="16" y="1"/>
                </a:cubicBezTo>
                <a:cubicBezTo>
                  <a:pt x="19" y="0"/>
                  <a:pt x="22" y="0"/>
                  <a:pt x="25" y="0"/>
                </a:cubicBezTo>
                <a:cubicBezTo>
                  <a:pt x="29" y="0"/>
                  <a:pt x="33" y="0"/>
                  <a:pt x="36" y="2"/>
                </a:cubicBezTo>
                <a:cubicBezTo>
                  <a:pt x="39" y="3"/>
                  <a:pt x="42" y="5"/>
                  <a:pt x="45" y="7"/>
                </a:cubicBezTo>
                <a:cubicBezTo>
                  <a:pt x="40" y="14"/>
                  <a:pt x="40" y="14"/>
                  <a:pt x="40" y="14"/>
                </a:cubicBezTo>
                <a:cubicBezTo>
                  <a:pt x="37" y="12"/>
                  <a:pt x="35" y="11"/>
                  <a:pt x="33" y="10"/>
                </a:cubicBezTo>
                <a:cubicBezTo>
                  <a:pt x="31" y="8"/>
                  <a:pt x="28" y="8"/>
                  <a:pt x="25" y="8"/>
                </a:cubicBezTo>
                <a:cubicBezTo>
                  <a:pt x="21" y="8"/>
                  <a:pt x="18" y="9"/>
                  <a:pt x="17" y="11"/>
                </a:cubicBezTo>
                <a:cubicBezTo>
                  <a:pt x="15" y="12"/>
                  <a:pt x="14" y="15"/>
                  <a:pt x="14" y="17"/>
                </a:cubicBezTo>
                <a:cubicBezTo>
                  <a:pt x="14" y="18"/>
                  <a:pt x="14" y="20"/>
                  <a:pt x="15" y="21"/>
                </a:cubicBezTo>
                <a:cubicBezTo>
                  <a:pt x="16" y="22"/>
                  <a:pt x="17" y="23"/>
                  <a:pt x="18" y="24"/>
                </a:cubicBezTo>
                <a:cubicBezTo>
                  <a:pt x="19" y="24"/>
                  <a:pt x="21" y="25"/>
                  <a:pt x="22" y="26"/>
                </a:cubicBezTo>
                <a:cubicBezTo>
                  <a:pt x="24" y="26"/>
                  <a:pt x="26" y="27"/>
                  <a:pt x="28" y="28"/>
                </a:cubicBezTo>
                <a:cubicBezTo>
                  <a:pt x="30" y="29"/>
                  <a:pt x="32" y="30"/>
                  <a:pt x="35" y="31"/>
                </a:cubicBezTo>
                <a:cubicBezTo>
                  <a:pt x="37" y="32"/>
                  <a:pt x="39" y="33"/>
                  <a:pt x="41" y="34"/>
                </a:cubicBezTo>
                <a:cubicBezTo>
                  <a:pt x="42" y="36"/>
                  <a:pt x="44" y="37"/>
                  <a:pt x="45" y="39"/>
                </a:cubicBezTo>
                <a:cubicBezTo>
                  <a:pt x="46" y="41"/>
                  <a:pt x="47" y="44"/>
                  <a:pt x="47" y="47"/>
                </a:cubicBezTo>
                <a:cubicBezTo>
                  <a:pt x="47" y="49"/>
                  <a:pt x="46" y="52"/>
                  <a:pt x="45" y="54"/>
                </a:cubicBezTo>
                <a:cubicBezTo>
                  <a:pt x="44" y="56"/>
                  <a:pt x="43" y="58"/>
                  <a:pt x="41" y="60"/>
                </a:cubicBezTo>
                <a:cubicBezTo>
                  <a:pt x="39" y="62"/>
                  <a:pt x="37" y="63"/>
                  <a:pt x="34" y="64"/>
                </a:cubicBezTo>
                <a:cubicBezTo>
                  <a:pt x="31" y="65"/>
                  <a:pt x="28" y="66"/>
                  <a:pt x="24" y="66"/>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2232289-4B13-4219-A716-D1A820BE7236}"/>
              </a:ext>
            </a:extLst>
          </p:cNvPr>
          <p:cNvSpPr>
            <a:spLocks/>
          </p:cNvSpPr>
          <p:nvPr userDrawn="1"/>
        </p:nvSpPr>
        <p:spPr bwMode="auto">
          <a:xfrm>
            <a:off x="11082338" y="6234113"/>
            <a:ext cx="90488" cy="196850"/>
          </a:xfrm>
          <a:custGeom>
            <a:avLst/>
            <a:gdLst>
              <a:gd name="T0" fmla="*/ 27 w 39"/>
              <a:gd name="T1" fmla="*/ 82 h 82"/>
              <a:gd name="T2" fmla="*/ 19 w 39"/>
              <a:gd name="T3" fmla="*/ 80 h 82"/>
              <a:gd name="T4" fmla="*/ 13 w 39"/>
              <a:gd name="T5" fmla="*/ 76 h 82"/>
              <a:gd name="T6" fmla="*/ 10 w 39"/>
              <a:gd name="T7" fmla="*/ 69 h 82"/>
              <a:gd name="T8" fmla="*/ 9 w 39"/>
              <a:gd name="T9" fmla="*/ 61 h 82"/>
              <a:gd name="T10" fmla="*/ 9 w 39"/>
              <a:gd name="T11" fmla="*/ 26 h 82"/>
              <a:gd name="T12" fmla="*/ 0 w 39"/>
              <a:gd name="T13" fmla="*/ 26 h 82"/>
              <a:gd name="T14" fmla="*/ 0 w 39"/>
              <a:gd name="T15" fmla="*/ 18 h 82"/>
              <a:gd name="T16" fmla="*/ 10 w 39"/>
              <a:gd name="T17" fmla="*/ 17 h 82"/>
              <a:gd name="T18" fmla="*/ 11 w 39"/>
              <a:gd name="T19" fmla="*/ 0 h 82"/>
              <a:gd name="T20" fmla="*/ 20 w 39"/>
              <a:gd name="T21" fmla="*/ 0 h 82"/>
              <a:gd name="T22" fmla="*/ 20 w 39"/>
              <a:gd name="T23" fmla="*/ 17 h 82"/>
              <a:gd name="T24" fmla="*/ 37 w 39"/>
              <a:gd name="T25" fmla="*/ 17 h 82"/>
              <a:gd name="T26" fmla="*/ 37 w 39"/>
              <a:gd name="T27" fmla="*/ 26 h 82"/>
              <a:gd name="T28" fmla="*/ 20 w 39"/>
              <a:gd name="T29" fmla="*/ 26 h 82"/>
              <a:gd name="T30" fmla="*/ 20 w 39"/>
              <a:gd name="T31" fmla="*/ 61 h 82"/>
              <a:gd name="T32" fmla="*/ 22 w 39"/>
              <a:gd name="T33" fmla="*/ 70 h 82"/>
              <a:gd name="T34" fmla="*/ 30 w 39"/>
              <a:gd name="T35" fmla="*/ 73 h 82"/>
              <a:gd name="T36" fmla="*/ 33 w 39"/>
              <a:gd name="T37" fmla="*/ 72 h 82"/>
              <a:gd name="T38" fmla="*/ 37 w 39"/>
              <a:gd name="T39" fmla="*/ 71 h 82"/>
              <a:gd name="T40" fmla="*/ 39 w 39"/>
              <a:gd name="T41" fmla="*/ 79 h 82"/>
              <a:gd name="T42" fmla="*/ 33 w 39"/>
              <a:gd name="T43" fmla="*/ 81 h 82"/>
              <a:gd name="T44" fmla="*/ 27 w 39"/>
              <a:gd name="T4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82">
                <a:moveTo>
                  <a:pt x="27" y="82"/>
                </a:moveTo>
                <a:cubicBezTo>
                  <a:pt x="24" y="82"/>
                  <a:pt x="21" y="81"/>
                  <a:pt x="19" y="80"/>
                </a:cubicBezTo>
                <a:cubicBezTo>
                  <a:pt x="17" y="79"/>
                  <a:pt x="15" y="78"/>
                  <a:pt x="13" y="76"/>
                </a:cubicBezTo>
                <a:cubicBezTo>
                  <a:pt x="12" y="74"/>
                  <a:pt x="11" y="72"/>
                  <a:pt x="10" y="69"/>
                </a:cubicBezTo>
                <a:cubicBezTo>
                  <a:pt x="10" y="67"/>
                  <a:pt x="9" y="64"/>
                  <a:pt x="9" y="61"/>
                </a:cubicBezTo>
                <a:cubicBezTo>
                  <a:pt x="9" y="26"/>
                  <a:pt x="9" y="26"/>
                  <a:pt x="9" y="26"/>
                </a:cubicBezTo>
                <a:cubicBezTo>
                  <a:pt x="0" y="26"/>
                  <a:pt x="0" y="26"/>
                  <a:pt x="0" y="26"/>
                </a:cubicBezTo>
                <a:cubicBezTo>
                  <a:pt x="0" y="18"/>
                  <a:pt x="0" y="18"/>
                  <a:pt x="0" y="18"/>
                </a:cubicBezTo>
                <a:cubicBezTo>
                  <a:pt x="10" y="17"/>
                  <a:pt x="10" y="17"/>
                  <a:pt x="10" y="17"/>
                </a:cubicBezTo>
                <a:cubicBezTo>
                  <a:pt x="11" y="0"/>
                  <a:pt x="11" y="0"/>
                  <a:pt x="11" y="0"/>
                </a:cubicBezTo>
                <a:cubicBezTo>
                  <a:pt x="20" y="0"/>
                  <a:pt x="20" y="0"/>
                  <a:pt x="20" y="0"/>
                </a:cubicBezTo>
                <a:cubicBezTo>
                  <a:pt x="20" y="17"/>
                  <a:pt x="20" y="17"/>
                  <a:pt x="20" y="17"/>
                </a:cubicBezTo>
                <a:cubicBezTo>
                  <a:pt x="37" y="17"/>
                  <a:pt x="37" y="17"/>
                  <a:pt x="37" y="17"/>
                </a:cubicBezTo>
                <a:cubicBezTo>
                  <a:pt x="37" y="26"/>
                  <a:pt x="37" y="26"/>
                  <a:pt x="37" y="26"/>
                </a:cubicBezTo>
                <a:cubicBezTo>
                  <a:pt x="20" y="26"/>
                  <a:pt x="20" y="26"/>
                  <a:pt x="20" y="26"/>
                </a:cubicBezTo>
                <a:cubicBezTo>
                  <a:pt x="20" y="61"/>
                  <a:pt x="20" y="61"/>
                  <a:pt x="20" y="61"/>
                </a:cubicBezTo>
                <a:cubicBezTo>
                  <a:pt x="20" y="65"/>
                  <a:pt x="21" y="68"/>
                  <a:pt x="22" y="70"/>
                </a:cubicBezTo>
                <a:cubicBezTo>
                  <a:pt x="24" y="72"/>
                  <a:pt x="26" y="73"/>
                  <a:pt x="30" y="73"/>
                </a:cubicBezTo>
                <a:cubicBezTo>
                  <a:pt x="31" y="73"/>
                  <a:pt x="32" y="73"/>
                  <a:pt x="33" y="72"/>
                </a:cubicBezTo>
                <a:cubicBezTo>
                  <a:pt x="35" y="72"/>
                  <a:pt x="36" y="72"/>
                  <a:pt x="37" y="71"/>
                </a:cubicBezTo>
                <a:cubicBezTo>
                  <a:pt x="39" y="79"/>
                  <a:pt x="39" y="79"/>
                  <a:pt x="39" y="79"/>
                </a:cubicBezTo>
                <a:cubicBezTo>
                  <a:pt x="37" y="80"/>
                  <a:pt x="35" y="80"/>
                  <a:pt x="33" y="81"/>
                </a:cubicBezTo>
                <a:cubicBezTo>
                  <a:pt x="31" y="81"/>
                  <a:pt x="29" y="82"/>
                  <a:pt x="27" y="82"/>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423C201B-B22C-428C-9B40-363181A46580}"/>
              </a:ext>
            </a:extLst>
          </p:cNvPr>
          <p:cNvSpPr>
            <a:spLocks noEditPoints="1"/>
          </p:cNvSpPr>
          <p:nvPr userDrawn="1"/>
        </p:nvSpPr>
        <p:spPr bwMode="auto">
          <a:xfrm>
            <a:off x="11187113" y="6272213"/>
            <a:ext cx="136525" cy="158750"/>
          </a:xfrm>
          <a:custGeom>
            <a:avLst/>
            <a:gdLst>
              <a:gd name="T0" fmla="*/ 29 w 58"/>
              <a:gd name="T1" fmla="*/ 57 h 66"/>
              <a:gd name="T2" fmla="*/ 37 w 58"/>
              <a:gd name="T3" fmla="*/ 55 h 66"/>
              <a:gd name="T4" fmla="*/ 42 w 58"/>
              <a:gd name="T5" fmla="*/ 50 h 66"/>
              <a:gd name="T6" fmla="*/ 46 w 58"/>
              <a:gd name="T7" fmla="*/ 43 h 66"/>
              <a:gd name="T8" fmla="*/ 47 w 58"/>
              <a:gd name="T9" fmla="*/ 33 h 66"/>
              <a:gd name="T10" fmla="*/ 46 w 58"/>
              <a:gd name="T11" fmla="*/ 23 h 66"/>
              <a:gd name="T12" fmla="*/ 42 w 58"/>
              <a:gd name="T13" fmla="*/ 15 h 66"/>
              <a:gd name="T14" fmla="*/ 37 w 58"/>
              <a:gd name="T15" fmla="*/ 10 h 66"/>
              <a:gd name="T16" fmla="*/ 29 w 58"/>
              <a:gd name="T17" fmla="*/ 8 h 66"/>
              <a:gd name="T18" fmla="*/ 22 w 58"/>
              <a:gd name="T19" fmla="*/ 10 h 66"/>
              <a:gd name="T20" fmla="*/ 16 w 58"/>
              <a:gd name="T21" fmla="*/ 15 h 66"/>
              <a:gd name="T22" fmla="*/ 13 w 58"/>
              <a:gd name="T23" fmla="*/ 23 h 66"/>
              <a:gd name="T24" fmla="*/ 11 w 58"/>
              <a:gd name="T25" fmla="*/ 33 h 66"/>
              <a:gd name="T26" fmla="*/ 13 w 58"/>
              <a:gd name="T27" fmla="*/ 43 h 66"/>
              <a:gd name="T28" fmla="*/ 16 w 58"/>
              <a:gd name="T29" fmla="*/ 50 h 66"/>
              <a:gd name="T30" fmla="*/ 22 w 58"/>
              <a:gd name="T31" fmla="*/ 55 h 66"/>
              <a:gd name="T32" fmla="*/ 29 w 58"/>
              <a:gd name="T33" fmla="*/ 57 h 66"/>
              <a:gd name="T34" fmla="*/ 29 w 58"/>
              <a:gd name="T35" fmla="*/ 66 h 66"/>
              <a:gd name="T36" fmla="*/ 18 w 58"/>
              <a:gd name="T37" fmla="*/ 63 h 66"/>
              <a:gd name="T38" fmla="*/ 9 w 58"/>
              <a:gd name="T39" fmla="*/ 57 h 66"/>
              <a:gd name="T40" fmla="*/ 3 w 58"/>
              <a:gd name="T41" fmla="*/ 47 h 66"/>
              <a:gd name="T42" fmla="*/ 0 w 58"/>
              <a:gd name="T43" fmla="*/ 33 h 66"/>
              <a:gd name="T44" fmla="*/ 3 w 58"/>
              <a:gd name="T45" fmla="*/ 19 h 66"/>
              <a:gd name="T46" fmla="*/ 9 w 58"/>
              <a:gd name="T47" fmla="*/ 8 h 66"/>
              <a:gd name="T48" fmla="*/ 18 w 58"/>
              <a:gd name="T49" fmla="*/ 2 h 66"/>
              <a:gd name="T50" fmla="*/ 29 w 58"/>
              <a:gd name="T51" fmla="*/ 0 h 66"/>
              <a:gd name="T52" fmla="*/ 40 w 58"/>
              <a:gd name="T53" fmla="*/ 2 h 66"/>
              <a:gd name="T54" fmla="*/ 50 w 58"/>
              <a:gd name="T55" fmla="*/ 8 h 66"/>
              <a:gd name="T56" fmla="*/ 56 w 58"/>
              <a:gd name="T57" fmla="*/ 19 h 66"/>
              <a:gd name="T58" fmla="*/ 58 w 58"/>
              <a:gd name="T59" fmla="*/ 33 h 66"/>
              <a:gd name="T60" fmla="*/ 56 w 58"/>
              <a:gd name="T61" fmla="*/ 47 h 66"/>
              <a:gd name="T62" fmla="*/ 50 w 58"/>
              <a:gd name="T63" fmla="*/ 57 h 66"/>
              <a:gd name="T64" fmla="*/ 40 w 58"/>
              <a:gd name="T65" fmla="*/ 63 h 66"/>
              <a:gd name="T66" fmla="*/ 29 w 58"/>
              <a:gd name="T6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66">
                <a:moveTo>
                  <a:pt x="29" y="57"/>
                </a:moveTo>
                <a:cubicBezTo>
                  <a:pt x="32" y="57"/>
                  <a:pt x="35" y="56"/>
                  <a:pt x="37" y="55"/>
                </a:cubicBezTo>
                <a:cubicBezTo>
                  <a:pt x="39" y="54"/>
                  <a:pt x="41" y="52"/>
                  <a:pt x="42" y="50"/>
                </a:cubicBezTo>
                <a:cubicBezTo>
                  <a:pt x="44" y="48"/>
                  <a:pt x="45" y="46"/>
                  <a:pt x="46" y="43"/>
                </a:cubicBezTo>
                <a:cubicBezTo>
                  <a:pt x="47" y="40"/>
                  <a:pt x="47" y="36"/>
                  <a:pt x="47" y="33"/>
                </a:cubicBezTo>
                <a:cubicBezTo>
                  <a:pt x="47" y="29"/>
                  <a:pt x="47" y="26"/>
                  <a:pt x="46" y="23"/>
                </a:cubicBezTo>
                <a:cubicBezTo>
                  <a:pt x="45" y="20"/>
                  <a:pt x="44" y="17"/>
                  <a:pt x="42" y="15"/>
                </a:cubicBezTo>
                <a:cubicBezTo>
                  <a:pt x="41" y="13"/>
                  <a:pt x="39" y="11"/>
                  <a:pt x="37" y="10"/>
                </a:cubicBezTo>
                <a:cubicBezTo>
                  <a:pt x="35" y="9"/>
                  <a:pt x="32" y="8"/>
                  <a:pt x="29" y="8"/>
                </a:cubicBezTo>
                <a:cubicBezTo>
                  <a:pt x="27" y="8"/>
                  <a:pt x="24" y="9"/>
                  <a:pt x="22" y="10"/>
                </a:cubicBezTo>
                <a:cubicBezTo>
                  <a:pt x="20" y="11"/>
                  <a:pt x="18" y="13"/>
                  <a:pt x="16" y="15"/>
                </a:cubicBezTo>
                <a:cubicBezTo>
                  <a:pt x="15" y="17"/>
                  <a:pt x="13" y="20"/>
                  <a:pt x="13" y="23"/>
                </a:cubicBezTo>
                <a:cubicBezTo>
                  <a:pt x="12" y="26"/>
                  <a:pt x="11" y="29"/>
                  <a:pt x="11" y="33"/>
                </a:cubicBezTo>
                <a:cubicBezTo>
                  <a:pt x="11" y="36"/>
                  <a:pt x="12" y="40"/>
                  <a:pt x="13" y="43"/>
                </a:cubicBezTo>
                <a:cubicBezTo>
                  <a:pt x="13" y="46"/>
                  <a:pt x="15" y="48"/>
                  <a:pt x="16" y="50"/>
                </a:cubicBezTo>
                <a:cubicBezTo>
                  <a:pt x="18" y="52"/>
                  <a:pt x="20" y="54"/>
                  <a:pt x="22" y="55"/>
                </a:cubicBezTo>
                <a:cubicBezTo>
                  <a:pt x="24" y="56"/>
                  <a:pt x="27" y="57"/>
                  <a:pt x="29" y="57"/>
                </a:cubicBezTo>
                <a:moveTo>
                  <a:pt x="29" y="66"/>
                </a:moveTo>
                <a:cubicBezTo>
                  <a:pt x="25" y="66"/>
                  <a:pt x="22" y="65"/>
                  <a:pt x="18" y="63"/>
                </a:cubicBezTo>
                <a:cubicBezTo>
                  <a:pt x="15" y="62"/>
                  <a:pt x="12" y="60"/>
                  <a:pt x="9" y="57"/>
                </a:cubicBezTo>
                <a:cubicBezTo>
                  <a:pt x="6" y="54"/>
                  <a:pt x="4" y="51"/>
                  <a:pt x="3" y="47"/>
                </a:cubicBezTo>
                <a:cubicBezTo>
                  <a:pt x="1" y="43"/>
                  <a:pt x="0" y="38"/>
                  <a:pt x="0" y="33"/>
                </a:cubicBezTo>
                <a:cubicBezTo>
                  <a:pt x="0" y="28"/>
                  <a:pt x="1" y="23"/>
                  <a:pt x="3" y="19"/>
                </a:cubicBezTo>
                <a:cubicBezTo>
                  <a:pt x="4" y="15"/>
                  <a:pt x="6" y="11"/>
                  <a:pt x="9" y="8"/>
                </a:cubicBezTo>
                <a:cubicBezTo>
                  <a:pt x="12" y="6"/>
                  <a:pt x="15" y="3"/>
                  <a:pt x="18" y="2"/>
                </a:cubicBezTo>
                <a:cubicBezTo>
                  <a:pt x="22" y="0"/>
                  <a:pt x="25" y="0"/>
                  <a:pt x="29" y="0"/>
                </a:cubicBezTo>
                <a:cubicBezTo>
                  <a:pt x="33" y="0"/>
                  <a:pt x="37" y="0"/>
                  <a:pt x="40" y="2"/>
                </a:cubicBezTo>
                <a:cubicBezTo>
                  <a:pt x="44" y="3"/>
                  <a:pt x="47" y="6"/>
                  <a:pt x="50" y="8"/>
                </a:cubicBezTo>
                <a:cubicBezTo>
                  <a:pt x="52" y="11"/>
                  <a:pt x="54" y="15"/>
                  <a:pt x="56" y="19"/>
                </a:cubicBezTo>
                <a:cubicBezTo>
                  <a:pt x="58" y="23"/>
                  <a:pt x="58" y="28"/>
                  <a:pt x="58" y="33"/>
                </a:cubicBezTo>
                <a:cubicBezTo>
                  <a:pt x="58" y="38"/>
                  <a:pt x="58" y="43"/>
                  <a:pt x="56" y="47"/>
                </a:cubicBezTo>
                <a:cubicBezTo>
                  <a:pt x="54" y="51"/>
                  <a:pt x="52" y="54"/>
                  <a:pt x="50" y="57"/>
                </a:cubicBezTo>
                <a:cubicBezTo>
                  <a:pt x="47" y="60"/>
                  <a:pt x="44" y="62"/>
                  <a:pt x="40" y="63"/>
                </a:cubicBezTo>
                <a:cubicBezTo>
                  <a:pt x="37" y="65"/>
                  <a:pt x="33" y="66"/>
                  <a:pt x="29" y="66"/>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0D4E6BF6-DD0E-42C7-81EC-138372682581}"/>
              </a:ext>
            </a:extLst>
          </p:cNvPr>
          <p:cNvSpPr>
            <a:spLocks/>
          </p:cNvSpPr>
          <p:nvPr userDrawn="1"/>
        </p:nvSpPr>
        <p:spPr bwMode="auto">
          <a:xfrm>
            <a:off x="11355388" y="6272213"/>
            <a:ext cx="119063" cy="153988"/>
          </a:xfrm>
          <a:custGeom>
            <a:avLst/>
            <a:gdLst>
              <a:gd name="T0" fmla="*/ 0 w 51"/>
              <a:gd name="T1" fmla="*/ 64 h 64"/>
              <a:gd name="T2" fmla="*/ 0 w 51"/>
              <a:gd name="T3" fmla="*/ 1 h 64"/>
              <a:gd name="T4" fmla="*/ 9 w 51"/>
              <a:gd name="T5" fmla="*/ 1 h 64"/>
              <a:gd name="T6" fmla="*/ 10 w 51"/>
              <a:gd name="T7" fmla="*/ 10 h 64"/>
              <a:gd name="T8" fmla="*/ 10 w 51"/>
              <a:gd name="T9" fmla="*/ 10 h 64"/>
              <a:gd name="T10" fmla="*/ 20 w 51"/>
              <a:gd name="T11" fmla="*/ 3 h 64"/>
              <a:gd name="T12" fmla="*/ 32 w 51"/>
              <a:gd name="T13" fmla="*/ 0 h 64"/>
              <a:gd name="T14" fmla="*/ 46 w 51"/>
              <a:gd name="T15" fmla="*/ 6 h 64"/>
              <a:gd name="T16" fmla="*/ 51 w 51"/>
              <a:gd name="T17" fmla="*/ 24 h 64"/>
              <a:gd name="T18" fmla="*/ 51 w 51"/>
              <a:gd name="T19" fmla="*/ 64 h 64"/>
              <a:gd name="T20" fmla="*/ 40 w 51"/>
              <a:gd name="T21" fmla="*/ 64 h 64"/>
              <a:gd name="T22" fmla="*/ 40 w 51"/>
              <a:gd name="T23" fmla="*/ 26 h 64"/>
              <a:gd name="T24" fmla="*/ 37 w 51"/>
              <a:gd name="T25" fmla="*/ 13 h 64"/>
              <a:gd name="T26" fmla="*/ 28 w 51"/>
              <a:gd name="T27" fmla="*/ 9 h 64"/>
              <a:gd name="T28" fmla="*/ 20 w 51"/>
              <a:gd name="T29" fmla="*/ 11 h 64"/>
              <a:gd name="T30" fmla="*/ 11 w 51"/>
              <a:gd name="T31" fmla="*/ 19 h 64"/>
              <a:gd name="T32" fmla="*/ 11 w 51"/>
              <a:gd name="T33" fmla="*/ 64 h 64"/>
              <a:gd name="T34" fmla="*/ 0 w 51"/>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64">
                <a:moveTo>
                  <a:pt x="0" y="64"/>
                </a:moveTo>
                <a:cubicBezTo>
                  <a:pt x="0" y="1"/>
                  <a:pt x="0" y="1"/>
                  <a:pt x="0" y="1"/>
                </a:cubicBezTo>
                <a:cubicBezTo>
                  <a:pt x="9" y="1"/>
                  <a:pt x="9" y="1"/>
                  <a:pt x="9" y="1"/>
                </a:cubicBezTo>
                <a:cubicBezTo>
                  <a:pt x="10" y="10"/>
                  <a:pt x="10" y="10"/>
                  <a:pt x="10" y="10"/>
                </a:cubicBezTo>
                <a:cubicBezTo>
                  <a:pt x="10" y="10"/>
                  <a:pt x="10" y="10"/>
                  <a:pt x="10" y="10"/>
                </a:cubicBezTo>
                <a:cubicBezTo>
                  <a:pt x="13" y="7"/>
                  <a:pt x="17" y="5"/>
                  <a:pt x="20" y="3"/>
                </a:cubicBezTo>
                <a:cubicBezTo>
                  <a:pt x="23" y="1"/>
                  <a:pt x="27" y="0"/>
                  <a:pt x="32" y="0"/>
                </a:cubicBezTo>
                <a:cubicBezTo>
                  <a:pt x="38" y="0"/>
                  <a:pt x="43" y="2"/>
                  <a:pt x="46" y="6"/>
                </a:cubicBezTo>
                <a:cubicBezTo>
                  <a:pt x="49" y="10"/>
                  <a:pt x="51" y="16"/>
                  <a:pt x="51" y="24"/>
                </a:cubicBezTo>
                <a:cubicBezTo>
                  <a:pt x="51" y="64"/>
                  <a:pt x="51" y="64"/>
                  <a:pt x="51" y="64"/>
                </a:cubicBezTo>
                <a:cubicBezTo>
                  <a:pt x="40" y="64"/>
                  <a:pt x="40" y="64"/>
                  <a:pt x="40" y="64"/>
                </a:cubicBezTo>
                <a:cubicBezTo>
                  <a:pt x="40" y="26"/>
                  <a:pt x="40" y="26"/>
                  <a:pt x="40" y="26"/>
                </a:cubicBezTo>
                <a:cubicBezTo>
                  <a:pt x="40" y="20"/>
                  <a:pt x="39" y="15"/>
                  <a:pt x="37" y="13"/>
                </a:cubicBezTo>
                <a:cubicBezTo>
                  <a:pt x="35" y="10"/>
                  <a:pt x="32" y="9"/>
                  <a:pt x="28" y="9"/>
                </a:cubicBezTo>
                <a:cubicBezTo>
                  <a:pt x="25" y="9"/>
                  <a:pt x="22" y="10"/>
                  <a:pt x="20" y="11"/>
                </a:cubicBezTo>
                <a:cubicBezTo>
                  <a:pt x="17" y="13"/>
                  <a:pt x="14" y="15"/>
                  <a:pt x="11" y="19"/>
                </a:cubicBezTo>
                <a:cubicBezTo>
                  <a:pt x="11" y="64"/>
                  <a:pt x="11" y="64"/>
                  <a:pt x="11" y="64"/>
                </a:cubicBezTo>
                <a:lnTo>
                  <a:pt x="0" y="64"/>
                </a:lnTo>
                <a:close/>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a:extLst>
              <a:ext uri="{FF2B5EF4-FFF2-40B4-BE49-F238E27FC236}">
                <a16:creationId xmlns:a16="http://schemas.microsoft.com/office/drawing/2014/main" id="{9BB71A59-357C-4B28-B606-15F58F190509}"/>
              </a:ext>
            </a:extLst>
          </p:cNvPr>
          <p:cNvSpPr>
            <a:spLocks noEditPoints="1"/>
          </p:cNvSpPr>
          <p:nvPr userDrawn="1"/>
        </p:nvSpPr>
        <p:spPr bwMode="auto">
          <a:xfrm>
            <a:off x="11504613" y="6272213"/>
            <a:ext cx="123825" cy="158750"/>
          </a:xfrm>
          <a:custGeom>
            <a:avLst/>
            <a:gdLst>
              <a:gd name="T0" fmla="*/ 10 w 53"/>
              <a:gd name="T1" fmla="*/ 28 h 66"/>
              <a:gd name="T2" fmla="*/ 44 w 53"/>
              <a:gd name="T3" fmla="*/ 28 h 66"/>
              <a:gd name="T4" fmla="*/ 40 w 53"/>
              <a:gd name="T5" fmla="*/ 13 h 66"/>
              <a:gd name="T6" fmla="*/ 28 w 53"/>
              <a:gd name="T7" fmla="*/ 8 h 66"/>
              <a:gd name="T8" fmla="*/ 22 w 53"/>
              <a:gd name="T9" fmla="*/ 9 h 66"/>
              <a:gd name="T10" fmla="*/ 16 w 53"/>
              <a:gd name="T11" fmla="*/ 13 h 66"/>
              <a:gd name="T12" fmla="*/ 12 w 53"/>
              <a:gd name="T13" fmla="*/ 19 h 66"/>
              <a:gd name="T14" fmla="*/ 10 w 53"/>
              <a:gd name="T15" fmla="*/ 28 h 66"/>
              <a:gd name="T16" fmla="*/ 30 w 53"/>
              <a:gd name="T17" fmla="*/ 66 h 66"/>
              <a:gd name="T18" fmla="*/ 18 w 53"/>
              <a:gd name="T19" fmla="*/ 63 h 66"/>
              <a:gd name="T20" fmla="*/ 9 w 53"/>
              <a:gd name="T21" fmla="*/ 57 h 66"/>
              <a:gd name="T22" fmla="*/ 2 w 53"/>
              <a:gd name="T23" fmla="*/ 47 h 66"/>
              <a:gd name="T24" fmla="*/ 0 w 53"/>
              <a:gd name="T25" fmla="*/ 33 h 66"/>
              <a:gd name="T26" fmla="*/ 2 w 53"/>
              <a:gd name="T27" fmla="*/ 19 h 66"/>
              <a:gd name="T28" fmla="*/ 9 w 53"/>
              <a:gd name="T29" fmla="*/ 8 h 66"/>
              <a:gd name="T30" fmla="*/ 18 w 53"/>
              <a:gd name="T31" fmla="*/ 2 h 66"/>
              <a:gd name="T32" fmla="*/ 28 w 53"/>
              <a:gd name="T33" fmla="*/ 0 h 66"/>
              <a:gd name="T34" fmla="*/ 39 w 53"/>
              <a:gd name="T35" fmla="*/ 2 h 66"/>
              <a:gd name="T36" fmla="*/ 47 w 53"/>
              <a:gd name="T37" fmla="*/ 8 h 66"/>
              <a:gd name="T38" fmla="*/ 51 w 53"/>
              <a:gd name="T39" fmla="*/ 17 h 66"/>
              <a:gd name="T40" fmla="*/ 53 w 53"/>
              <a:gd name="T41" fmla="*/ 29 h 66"/>
              <a:gd name="T42" fmla="*/ 53 w 53"/>
              <a:gd name="T43" fmla="*/ 32 h 66"/>
              <a:gd name="T44" fmla="*/ 53 w 53"/>
              <a:gd name="T45" fmla="*/ 35 h 66"/>
              <a:gd name="T46" fmla="*/ 10 w 53"/>
              <a:gd name="T47" fmla="*/ 35 h 66"/>
              <a:gd name="T48" fmla="*/ 17 w 53"/>
              <a:gd name="T49" fmla="*/ 51 h 66"/>
              <a:gd name="T50" fmla="*/ 31 w 53"/>
              <a:gd name="T51" fmla="*/ 57 h 66"/>
              <a:gd name="T52" fmla="*/ 40 w 53"/>
              <a:gd name="T53" fmla="*/ 56 h 66"/>
              <a:gd name="T54" fmla="*/ 47 w 53"/>
              <a:gd name="T55" fmla="*/ 52 h 66"/>
              <a:gd name="T56" fmla="*/ 51 w 53"/>
              <a:gd name="T57" fmla="*/ 59 h 66"/>
              <a:gd name="T58" fmla="*/ 41 w 53"/>
              <a:gd name="T59" fmla="*/ 64 h 66"/>
              <a:gd name="T60" fmla="*/ 30 w 53"/>
              <a:gd name="T6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66">
                <a:moveTo>
                  <a:pt x="10" y="28"/>
                </a:moveTo>
                <a:cubicBezTo>
                  <a:pt x="44" y="28"/>
                  <a:pt x="44" y="28"/>
                  <a:pt x="44" y="28"/>
                </a:cubicBezTo>
                <a:cubicBezTo>
                  <a:pt x="44" y="21"/>
                  <a:pt x="42" y="16"/>
                  <a:pt x="40" y="13"/>
                </a:cubicBezTo>
                <a:cubicBezTo>
                  <a:pt x="37" y="10"/>
                  <a:pt x="33" y="8"/>
                  <a:pt x="28" y="8"/>
                </a:cubicBezTo>
                <a:cubicBezTo>
                  <a:pt x="26" y="8"/>
                  <a:pt x="24" y="9"/>
                  <a:pt x="22" y="9"/>
                </a:cubicBezTo>
                <a:cubicBezTo>
                  <a:pt x="20" y="10"/>
                  <a:pt x="18" y="12"/>
                  <a:pt x="16" y="13"/>
                </a:cubicBezTo>
                <a:cubicBezTo>
                  <a:pt x="15" y="15"/>
                  <a:pt x="13" y="17"/>
                  <a:pt x="12" y="19"/>
                </a:cubicBezTo>
                <a:cubicBezTo>
                  <a:pt x="11" y="22"/>
                  <a:pt x="11" y="24"/>
                  <a:pt x="10" y="28"/>
                </a:cubicBezTo>
                <a:moveTo>
                  <a:pt x="30" y="66"/>
                </a:moveTo>
                <a:cubicBezTo>
                  <a:pt x="26" y="66"/>
                  <a:pt x="22" y="65"/>
                  <a:pt x="18" y="63"/>
                </a:cubicBezTo>
                <a:cubicBezTo>
                  <a:pt x="14" y="62"/>
                  <a:pt x="11" y="60"/>
                  <a:pt x="9" y="57"/>
                </a:cubicBezTo>
                <a:cubicBezTo>
                  <a:pt x="6" y="54"/>
                  <a:pt x="4" y="51"/>
                  <a:pt x="2" y="47"/>
                </a:cubicBezTo>
                <a:cubicBezTo>
                  <a:pt x="1" y="43"/>
                  <a:pt x="0" y="38"/>
                  <a:pt x="0" y="33"/>
                </a:cubicBezTo>
                <a:cubicBezTo>
                  <a:pt x="0" y="28"/>
                  <a:pt x="1" y="23"/>
                  <a:pt x="2" y="19"/>
                </a:cubicBezTo>
                <a:cubicBezTo>
                  <a:pt x="4" y="15"/>
                  <a:pt x="6" y="11"/>
                  <a:pt x="9" y="8"/>
                </a:cubicBezTo>
                <a:cubicBezTo>
                  <a:pt x="11" y="6"/>
                  <a:pt x="14" y="3"/>
                  <a:pt x="18" y="2"/>
                </a:cubicBezTo>
                <a:cubicBezTo>
                  <a:pt x="21" y="0"/>
                  <a:pt x="24" y="0"/>
                  <a:pt x="28" y="0"/>
                </a:cubicBezTo>
                <a:cubicBezTo>
                  <a:pt x="32" y="0"/>
                  <a:pt x="36" y="0"/>
                  <a:pt x="39" y="2"/>
                </a:cubicBezTo>
                <a:cubicBezTo>
                  <a:pt x="42" y="3"/>
                  <a:pt x="44" y="5"/>
                  <a:pt x="47" y="8"/>
                </a:cubicBezTo>
                <a:cubicBezTo>
                  <a:pt x="49" y="10"/>
                  <a:pt x="50" y="13"/>
                  <a:pt x="51" y="17"/>
                </a:cubicBezTo>
                <a:cubicBezTo>
                  <a:pt x="53" y="21"/>
                  <a:pt x="53" y="25"/>
                  <a:pt x="53" y="29"/>
                </a:cubicBezTo>
                <a:cubicBezTo>
                  <a:pt x="53" y="30"/>
                  <a:pt x="53" y="31"/>
                  <a:pt x="53" y="32"/>
                </a:cubicBezTo>
                <a:cubicBezTo>
                  <a:pt x="53" y="34"/>
                  <a:pt x="53" y="34"/>
                  <a:pt x="53" y="35"/>
                </a:cubicBezTo>
                <a:cubicBezTo>
                  <a:pt x="10" y="35"/>
                  <a:pt x="10" y="35"/>
                  <a:pt x="10" y="35"/>
                </a:cubicBezTo>
                <a:cubicBezTo>
                  <a:pt x="11" y="42"/>
                  <a:pt x="13" y="47"/>
                  <a:pt x="17" y="51"/>
                </a:cubicBezTo>
                <a:cubicBezTo>
                  <a:pt x="20" y="55"/>
                  <a:pt x="25" y="57"/>
                  <a:pt x="31" y="57"/>
                </a:cubicBezTo>
                <a:cubicBezTo>
                  <a:pt x="34" y="57"/>
                  <a:pt x="37" y="57"/>
                  <a:pt x="40" y="56"/>
                </a:cubicBezTo>
                <a:cubicBezTo>
                  <a:pt x="42" y="55"/>
                  <a:pt x="45" y="54"/>
                  <a:pt x="47" y="52"/>
                </a:cubicBezTo>
                <a:cubicBezTo>
                  <a:pt x="51" y="59"/>
                  <a:pt x="51" y="59"/>
                  <a:pt x="51" y="59"/>
                </a:cubicBezTo>
                <a:cubicBezTo>
                  <a:pt x="48" y="61"/>
                  <a:pt x="45" y="62"/>
                  <a:pt x="41" y="64"/>
                </a:cubicBezTo>
                <a:cubicBezTo>
                  <a:pt x="38" y="65"/>
                  <a:pt x="34" y="66"/>
                  <a:pt x="30" y="66"/>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DD7D9247-3D35-40C1-929D-1C3440A3F3E0}"/>
              </a:ext>
            </a:extLst>
          </p:cNvPr>
          <p:cNvSpPr>
            <a:spLocks noChangeArrowheads="1"/>
          </p:cNvSpPr>
          <p:nvPr userDrawn="1"/>
        </p:nvSpPr>
        <p:spPr bwMode="auto">
          <a:xfrm>
            <a:off x="10701338" y="6461126"/>
            <a:ext cx="193675" cy="34925"/>
          </a:xfrm>
          <a:prstGeom prst="rect">
            <a:avLst/>
          </a:prstGeom>
          <a:solidFill>
            <a:srgbClr val="D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
            <a:extLst>
              <a:ext uri="{FF2B5EF4-FFF2-40B4-BE49-F238E27FC236}">
                <a16:creationId xmlns:a16="http://schemas.microsoft.com/office/drawing/2014/main" id="{A9EF057C-3D86-4A21-90FB-FBDBD889990D}"/>
              </a:ext>
            </a:extLst>
          </p:cNvPr>
          <p:cNvSpPr>
            <a:spLocks noChangeArrowheads="1"/>
          </p:cNvSpPr>
          <p:nvPr userDrawn="1"/>
        </p:nvSpPr>
        <p:spPr bwMode="auto">
          <a:xfrm>
            <a:off x="10944225" y="6461126"/>
            <a:ext cx="196850" cy="34925"/>
          </a:xfrm>
          <a:prstGeom prst="rect">
            <a:avLst/>
          </a:prstGeom>
          <a:solidFill>
            <a:srgbClr val="F0CD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D8AAAB95-091C-4DCE-B86B-D72624E09506}"/>
              </a:ext>
            </a:extLst>
          </p:cNvPr>
          <p:cNvSpPr>
            <a:spLocks noChangeArrowheads="1"/>
          </p:cNvSpPr>
          <p:nvPr userDrawn="1"/>
        </p:nvSpPr>
        <p:spPr bwMode="auto">
          <a:xfrm>
            <a:off x="11190288" y="6461126"/>
            <a:ext cx="193675" cy="34925"/>
          </a:xfrm>
          <a:prstGeom prst="rect">
            <a:avLst/>
          </a:prstGeom>
          <a:solidFill>
            <a:srgbClr val="6A8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36DB4534-7AFF-4D74-8868-8418A96AC457}"/>
              </a:ext>
            </a:extLst>
          </p:cNvPr>
          <p:cNvSpPr>
            <a:spLocks noChangeArrowheads="1"/>
          </p:cNvSpPr>
          <p:nvPr userDrawn="1"/>
        </p:nvSpPr>
        <p:spPr bwMode="auto">
          <a:xfrm>
            <a:off x="11433175" y="6461126"/>
            <a:ext cx="195263" cy="34925"/>
          </a:xfrm>
          <a:prstGeom prst="rect">
            <a:avLst/>
          </a:prstGeom>
          <a:solidFill>
            <a:srgbClr val="2140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TextBox 47">
            <a:extLst>
              <a:ext uri="{FF2B5EF4-FFF2-40B4-BE49-F238E27FC236}">
                <a16:creationId xmlns:a16="http://schemas.microsoft.com/office/drawing/2014/main" id="{3B746089-CF6C-4943-9B68-52F9CD9E8D09}"/>
              </a:ext>
            </a:extLst>
          </p:cNvPr>
          <p:cNvSpPr txBox="1"/>
          <p:nvPr userDrawn="1"/>
        </p:nvSpPr>
        <p:spPr>
          <a:xfrm>
            <a:off x="481186" y="6321175"/>
            <a:ext cx="1573834" cy="184666"/>
          </a:xfrm>
          <a:prstGeom prst="rect">
            <a:avLst/>
          </a:prstGeom>
          <a:solidFill>
            <a:schemeClr val="tx1"/>
          </a:solidFill>
        </p:spPr>
        <p:txBody>
          <a:bodyPr wrap="square" lIns="0" tIns="0" rIns="0" bIns="0" rtlCol="0" anchor="t" anchorCtr="0">
            <a:spAutoFit/>
          </a:bodyPr>
          <a:lstStyle/>
          <a:p>
            <a:pPr algn="ctr"/>
            <a:r>
              <a:rPr lang="en-ZA" sz="1200" spc="20" dirty="0">
                <a:solidFill>
                  <a:schemeClr val="bg1">
                    <a:lumMod val="50000"/>
                    <a:lumOff val="50000"/>
                  </a:schemeClr>
                </a:solidFill>
                <a:latin typeface="Arial" panose="020B0604020202020204" pitchFamily="34" charset="0"/>
                <a:cs typeface="Arial" panose="020B0604020202020204" pitchFamily="34" charset="0"/>
              </a:rPr>
              <a:t>@rudigrobler</a:t>
            </a:r>
            <a:endParaRPr lang="en-ZA" sz="1200" i="1" spc="20"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49" name="Line 5">
            <a:extLst>
              <a:ext uri="{FF2B5EF4-FFF2-40B4-BE49-F238E27FC236}">
                <a16:creationId xmlns:a16="http://schemas.microsoft.com/office/drawing/2014/main" id="{D145235C-00F8-4DBF-80E1-5442DFF596AD}"/>
              </a:ext>
            </a:extLst>
          </p:cNvPr>
          <p:cNvSpPr>
            <a:spLocks noChangeShapeType="1"/>
          </p:cNvSpPr>
          <p:nvPr userDrawn="1"/>
        </p:nvSpPr>
        <p:spPr bwMode="auto">
          <a:xfrm>
            <a:off x="1783080" y="6426201"/>
            <a:ext cx="8410258"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
            <a:extLst>
              <a:ext uri="{FF2B5EF4-FFF2-40B4-BE49-F238E27FC236}">
                <a16:creationId xmlns:a16="http://schemas.microsoft.com/office/drawing/2014/main" id="{71858763-DEE7-4297-983C-E0F019BEB22B}"/>
              </a:ext>
            </a:extLst>
          </p:cNvPr>
          <p:cNvSpPr>
            <a:spLocks noChangeShapeType="1"/>
          </p:cNvSpPr>
          <p:nvPr userDrawn="1"/>
        </p:nvSpPr>
        <p:spPr bwMode="auto">
          <a:xfrm>
            <a:off x="-6350" y="6426201"/>
            <a:ext cx="723899"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99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4" y="0"/>
            <a:ext cx="12190612" cy="6857999"/>
          </a:xfrm>
          <a:prstGeom prst="rect">
            <a:avLst/>
          </a:prstGeom>
        </p:spPr>
      </p:pic>
      <p:sp>
        <p:nvSpPr>
          <p:cNvPr id="4"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5321464" y="980728"/>
            <a:ext cx="6148264" cy="2664296"/>
          </a:xfrm>
          <a:prstGeom prst="rect">
            <a:avLst/>
          </a:prstGeom>
        </p:spPr>
        <p:txBody>
          <a:bodyPr lIns="0" tIns="0" rIns="0" bIns="0">
            <a:noAutofit/>
          </a:bodyPr>
          <a:lstStyle>
            <a:lvl1pPr marL="0" algn="r" defTabSz="914400" rtl="0" eaLnBrk="1" latinLnBrk="0" hangingPunct="1">
              <a:lnSpc>
                <a:spcPts val="5500"/>
              </a:lnSpc>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ZA" dirty="0"/>
              <a:t>Insert heading here</a:t>
            </a:r>
          </a:p>
        </p:txBody>
      </p:sp>
      <p:pic>
        <p:nvPicPr>
          <p:cNvPr id="5" name="Picture 4">
            <a:extLst>
              <a:ext uri="{FF2B5EF4-FFF2-40B4-BE49-F238E27FC236}">
                <a16:creationId xmlns:a16="http://schemas.microsoft.com/office/drawing/2014/main" id="{2BA9FB77-DF93-47CF-8621-58D481912A8E}"/>
              </a:ext>
            </a:extLst>
          </p:cNvPr>
          <p:cNvPicPr>
            <a:picLocks noChangeAspect="1"/>
          </p:cNvPicPr>
          <p:nvPr userDrawn="1"/>
        </p:nvPicPr>
        <p:blipFill>
          <a:blip r:embed="rId3"/>
          <a:stretch>
            <a:fillRect/>
          </a:stretch>
        </p:blipFill>
        <p:spPr>
          <a:xfrm>
            <a:off x="3583784" y="5766438"/>
            <a:ext cx="1976505" cy="646404"/>
          </a:xfrm>
          <a:prstGeom prst="rect">
            <a:avLst/>
          </a:prstGeom>
        </p:spPr>
      </p:pic>
    </p:spTree>
    <p:extLst>
      <p:ext uri="{BB962C8B-B14F-4D97-AF65-F5344CB8AC3E}">
        <p14:creationId xmlns:p14="http://schemas.microsoft.com/office/powerpoint/2010/main" val="3189143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7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94" y="0"/>
            <a:ext cx="12190612" cy="6857999"/>
          </a:xfrm>
          <a:prstGeom prst="rect">
            <a:avLst/>
          </a:prstGeom>
        </p:spPr>
      </p:pic>
      <p:sp>
        <p:nvSpPr>
          <p:cNvPr id="4"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5321464" y="980728"/>
            <a:ext cx="6148264" cy="2664296"/>
          </a:xfrm>
          <a:prstGeom prst="rect">
            <a:avLst/>
          </a:prstGeom>
        </p:spPr>
        <p:txBody>
          <a:bodyPr lIns="0" tIns="0" rIns="0" bIns="0">
            <a:noAutofit/>
          </a:bodyPr>
          <a:lstStyle>
            <a:lvl1pPr marL="0" algn="r" defTabSz="914400" rtl="0" eaLnBrk="1" latinLnBrk="0" hangingPunct="1">
              <a:lnSpc>
                <a:spcPts val="5500"/>
              </a:lnSpc>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ZA" dirty="0"/>
              <a:t>Insert heading here</a:t>
            </a:r>
          </a:p>
        </p:txBody>
      </p:sp>
    </p:spTree>
    <p:extLst>
      <p:ext uri="{BB962C8B-B14F-4D97-AF65-F5344CB8AC3E}">
        <p14:creationId xmlns:p14="http://schemas.microsoft.com/office/powerpoint/2010/main" val="6097191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D7A88-CF80-4BA5-AEF3-24B899A24CD5}"/>
              </a:ext>
            </a:extLst>
          </p:cNvPr>
          <p:cNvGrpSpPr/>
          <p:nvPr userDrawn="1"/>
        </p:nvGrpSpPr>
        <p:grpSpPr>
          <a:xfrm>
            <a:off x="0" y="0"/>
            <a:ext cx="12192000" cy="6858001"/>
            <a:chOff x="0" y="0"/>
            <a:chExt cx="12192000" cy="6858001"/>
          </a:xfrm>
        </p:grpSpPr>
        <p:sp>
          <p:nvSpPr>
            <p:cNvPr id="2" name="Rectangle 1">
              <a:extLst>
                <a:ext uri="{FF2B5EF4-FFF2-40B4-BE49-F238E27FC236}">
                  <a16:creationId xmlns:a16="http://schemas.microsoft.com/office/drawing/2014/main" id="{CDCC55C4-7AD9-474F-8AB9-3E02F90FBE93}"/>
                </a:ext>
              </a:extLst>
            </p:cNvPr>
            <p:cNvSpPr/>
            <p:nvPr userDrawn="1"/>
          </p:nvSpPr>
          <p:spPr>
            <a:xfrm>
              <a:off x="11330247" y="0"/>
              <a:ext cx="861753"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25" b="125"/>
            <a:stretch/>
          </p:blipFill>
          <p:spPr bwMode="auto">
            <a:xfrm>
              <a:off x="0" y="1"/>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5321464" y="980728"/>
            <a:ext cx="6148264" cy="2664296"/>
          </a:xfrm>
          <a:prstGeom prst="rect">
            <a:avLst/>
          </a:prstGeom>
        </p:spPr>
        <p:txBody>
          <a:bodyPr lIns="0" tIns="0" rIns="0" bIns="0">
            <a:noAutofit/>
          </a:bodyPr>
          <a:lstStyle>
            <a:lvl1pPr marL="0" algn="r" defTabSz="914400" rtl="0" eaLnBrk="1" latinLnBrk="0" hangingPunct="1">
              <a:lnSpc>
                <a:spcPts val="5500"/>
              </a:lnSpc>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ZA" dirty="0"/>
              <a:t>Insert heading here</a:t>
            </a:r>
          </a:p>
        </p:txBody>
      </p:sp>
    </p:spTree>
    <p:extLst>
      <p:ext uri="{BB962C8B-B14F-4D97-AF65-F5344CB8AC3E}">
        <p14:creationId xmlns:p14="http://schemas.microsoft.com/office/powerpoint/2010/main" val="10919758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7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AutoShape 3">
            <a:extLst>
              <a:ext uri="{FF2B5EF4-FFF2-40B4-BE49-F238E27FC236}">
                <a16:creationId xmlns:a16="http://schemas.microsoft.com/office/drawing/2014/main" id="{5D712B9D-37E5-464E-AE89-02A4231E6211}"/>
              </a:ext>
            </a:extLst>
          </p:cNvPr>
          <p:cNvSpPr>
            <a:spLocks noChangeAspect="1" noChangeArrowheads="1" noTextEdit="1"/>
          </p:cNvSpPr>
          <p:nvPr userDrawn="1"/>
        </p:nvSpPr>
        <p:spPr bwMode="auto">
          <a:xfrm>
            <a:off x="-6350" y="6202363"/>
            <a:ext cx="121920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B48F4BF9-E62A-3E4E-9B9C-357FFF55C8AD}"/>
              </a:ext>
            </a:extLst>
          </p:cNvPr>
          <p:cNvSpPr/>
          <p:nvPr userDrawn="1"/>
        </p:nvSpPr>
        <p:spPr>
          <a:xfrm>
            <a:off x="1054443" y="1153297"/>
            <a:ext cx="10058400" cy="329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b="9903"/>
          <a:stretch/>
        </p:blipFill>
        <p:spPr>
          <a:xfrm>
            <a:off x="0" y="0"/>
            <a:ext cx="12192000" cy="6178858"/>
          </a:xfrm>
          <a:prstGeom prst="rect">
            <a:avLst/>
          </a:prstGeom>
        </p:spPr>
      </p:pic>
      <p:sp>
        <p:nvSpPr>
          <p:cNvPr id="5"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407367" y="356024"/>
            <a:ext cx="2655636" cy="307777"/>
          </a:xfrm>
          <a:prstGeom prst="rect">
            <a:avLst/>
          </a:prstGeom>
          <a:solidFill>
            <a:schemeClr val="tx1"/>
          </a:solidFill>
        </p:spPr>
        <p:txBody>
          <a:bodyPr wrap="square" lIns="144000" tIns="0" rIns="36000" bIns="0">
            <a:noAutofit/>
          </a:bodyPr>
          <a:lstStyle>
            <a:lvl1pPr marL="0" algn="l" defTabSz="914400" rtl="0" eaLnBrk="1" latinLnBrk="0" hangingPunct="1">
              <a:defRPr lang="en-ZA" sz="20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US" dirty="0"/>
              <a:t>Insert heading here</a:t>
            </a:r>
            <a:endParaRPr lang="en-ZA" dirty="0"/>
          </a:p>
        </p:txBody>
      </p:sp>
      <p:sp>
        <p:nvSpPr>
          <p:cNvPr id="6" name="Rectangle 5"/>
          <p:cNvSpPr/>
          <p:nvPr userDrawn="1"/>
        </p:nvSpPr>
        <p:spPr>
          <a:xfrm>
            <a:off x="1" y="808720"/>
            <a:ext cx="12191999" cy="5241454"/>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A5D117CF-7730-47EC-9425-161192098B81}"/>
              </a:ext>
            </a:extLst>
          </p:cNvPr>
          <p:cNvSpPr/>
          <p:nvPr userDrawn="1"/>
        </p:nvSpPr>
        <p:spPr>
          <a:xfrm>
            <a:off x="0" y="6178858"/>
            <a:ext cx="12192000" cy="679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TextBox 47">
            <a:extLst>
              <a:ext uri="{FF2B5EF4-FFF2-40B4-BE49-F238E27FC236}">
                <a16:creationId xmlns:a16="http://schemas.microsoft.com/office/drawing/2014/main" id="{9C09998E-B233-465F-854D-EFE6E666C0A7}"/>
              </a:ext>
            </a:extLst>
          </p:cNvPr>
          <p:cNvSpPr txBox="1"/>
          <p:nvPr userDrawn="1"/>
        </p:nvSpPr>
        <p:spPr>
          <a:xfrm>
            <a:off x="481186" y="6321175"/>
            <a:ext cx="1573834" cy="184666"/>
          </a:xfrm>
          <a:prstGeom prst="rect">
            <a:avLst/>
          </a:prstGeom>
          <a:solidFill>
            <a:schemeClr val="tx1"/>
          </a:solidFill>
        </p:spPr>
        <p:txBody>
          <a:bodyPr wrap="square" lIns="0" tIns="0" rIns="0" bIns="0" rtlCol="0" anchor="t" anchorCtr="0">
            <a:spAutoFit/>
          </a:bodyPr>
          <a:lstStyle/>
          <a:p>
            <a:pPr algn="ctr"/>
            <a:r>
              <a:rPr lang="en-ZA" sz="1200" spc="20" dirty="0">
                <a:solidFill>
                  <a:schemeClr val="bg1">
                    <a:lumMod val="50000"/>
                    <a:lumOff val="50000"/>
                  </a:schemeClr>
                </a:solidFill>
                <a:latin typeface="Arial" panose="020B0604020202020204" pitchFamily="34" charset="0"/>
                <a:cs typeface="Arial" panose="020B0604020202020204" pitchFamily="34" charset="0"/>
              </a:rPr>
              <a:t>@rudigrobler</a:t>
            </a:r>
            <a:endParaRPr lang="en-ZA" sz="1200" i="1" spc="20" dirty="0">
              <a:solidFill>
                <a:schemeClr val="bg1">
                  <a:lumMod val="50000"/>
                  <a:lumOff val="50000"/>
                </a:schemeClr>
              </a:solidFill>
              <a:latin typeface="Arial" panose="020B0604020202020204" pitchFamily="34" charset="0"/>
              <a:cs typeface="Arial" panose="020B0604020202020204" pitchFamily="34" charset="0"/>
            </a:endParaRPr>
          </a:p>
        </p:txBody>
      </p:sp>
      <p:sp>
        <p:nvSpPr>
          <p:cNvPr id="10" name="Line 5">
            <a:extLst>
              <a:ext uri="{FF2B5EF4-FFF2-40B4-BE49-F238E27FC236}">
                <a16:creationId xmlns:a16="http://schemas.microsoft.com/office/drawing/2014/main" id="{24291FC8-2269-462D-ADD8-20AAAE8E465A}"/>
              </a:ext>
            </a:extLst>
          </p:cNvPr>
          <p:cNvSpPr>
            <a:spLocks noChangeShapeType="1"/>
          </p:cNvSpPr>
          <p:nvPr userDrawn="1"/>
        </p:nvSpPr>
        <p:spPr bwMode="auto">
          <a:xfrm>
            <a:off x="1783080" y="6426201"/>
            <a:ext cx="8410258"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3056FFAE-4875-4747-BE4D-12AA7FE58153}"/>
              </a:ext>
            </a:extLst>
          </p:cNvPr>
          <p:cNvSpPr>
            <a:spLocks noChangeShapeType="1"/>
          </p:cNvSpPr>
          <p:nvPr userDrawn="1"/>
        </p:nvSpPr>
        <p:spPr bwMode="auto">
          <a:xfrm>
            <a:off x="-6350" y="6426201"/>
            <a:ext cx="723899"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0B02F6D-0DE5-4EB7-A3B5-EE24459435DF}"/>
              </a:ext>
            </a:extLst>
          </p:cNvPr>
          <p:cNvSpPr>
            <a:spLocks noChangeShapeType="1"/>
          </p:cNvSpPr>
          <p:nvPr userDrawn="1"/>
        </p:nvSpPr>
        <p:spPr bwMode="auto">
          <a:xfrm>
            <a:off x="11726863" y="6426201"/>
            <a:ext cx="458788"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8BAF1465-7171-44FB-8670-866C9B2FC7FD}"/>
              </a:ext>
            </a:extLst>
          </p:cNvPr>
          <p:cNvSpPr>
            <a:spLocks/>
          </p:cNvSpPr>
          <p:nvPr userDrawn="1"/>
        </p:nvSpPr>
        <p:spPr bwMode="auto">
          <a:xfrm>
            <a:off x="10328275" y="6221413"/>
            <a:ext cx="112713" cy="204788"/>
          </a:xfrm>
          <a:custGeom>
            <a:avLst/>
            <a:gdLst>
              <a:gd name="T0" fmla="*/ 0 w 71"/>
              <a:gd name="T1" fmla="*/ 129 h 129"/>
              <a:gd name="T2" fmla="*/ 0 w 71"/>
              <a:gd name="T3" fmla="*/ 0 h 129"/>
              <a:gd name="T4" fmla="*/ 17 w 71"/>
              <a:gd name="T5" fmla="*/ 0 h 129"/>
              <a:gd name="T6" fmla="*/ 17 w 71"/>
              <a:gd name="T7" fmla="*/ 115 h 129"/>
              <a:gd name="T8" fmla="*/ 71 w 71"/>
              <a:gd name="T9" fmla="*/ 115 h 129"/>
              <a:gd name="T10" fmla="*/ 71 w 71"/>
              <a:gd name="T11" fmla="*/ 129 h 129"/>
              <a:gd name="T12" fmla="*/ 0 w 71"/>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71" h="129">
                <a:moveTo>
                  <a:pt x="0" y="129"/>
                </a:moveTo>
                <a:lnTo>
                  <a:pt x="0" y="0"/>
                </a:lnTo>
                <a:lnTo>
                  <a:pt x="17" y="0"/>
                </a:lnTo>
                <a:lnTo>
                  <a:pt x="17" y="115"/>
                </a:lnTo>
                <a:lnTo>
                  <a:pt x="71" y="115"/>
                </a:lnTo>
                <a:lnTo>
                  <a:pt x="71" y="129"/>
                </a:lnTo>
                <a:lnTo>
                  <a:pt x="0" y="129"/>
                </a:lnTo>
                <a:close/>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054E496-7A97-48BD-BFB4-11E83366D30F}"/>
              </a:ext>
            </a:extLst>
          </p:cNvPr>
          <p:cNvSpPr>
            <a:spLocks noEditPoints="1"/>
          </p:cNvSpPr>
          <p:nvPr userDrawn="1"/>
        </p:nvSpPr>
        <p:spPr bwMode="auto">
          <a:xfrm>
            <a:off x="10469563" y="6211888"/>
            <a:ext cx="34925" cy="214313"/>
          </a:xfrm>
          <a:custGeom>
            <a:avLst/>
            <a:gdLst>
              <a:gd name="T0" fmla="*/ 2 w 15"/>
              <a:gd name="T1" fmla="*/ 26 h 89"/>
              <a:gd name="T2" fmla="*/ 13 w 15"/>
              <a:gd name="T3" fmla="*/ 26 h 89"/>
              <a:gd name="T4" fmla="*/ 13 w 15"/>
              <a:gd name="T5" fmla="*/ 89 h 89"/>
              <a:gd name="T6" fmla="*/ 2 w 15"/>
              <a:gd name="T7" fmla="*/ 89 h 89"/>
              <a:gd name="T8" fmla="*/ 2 w 15"/>
              <a:gd name="T9" fmla="*/ 26 h 89"/>
              <a:gd name="T10" fmla="*/ 7 w 15"/>
              <a:gd name="T11" fmla="*/ 13 h 89"/>
              <a:gd name="T12" fmla="*/ 2 w 15"/>
              <a:gd name="T13" fmla="*/ 11 h 89"/>
              <a:gd name="T14" fmla="*/ 0 w 15"/>
              <a:gd name="T15" fmla="*/ 6 h 89"/>
              <a:gd name="T16" fmla="*/ 2 w 15"/>
              <a:gd name="T17" fmla="*/ 1 h 89"/>
              <a:gd name="T18" fmla="*/ 7 w 15"/>
              <a:gd name="T19" fmla="*/ 0 h 89"/>
              <a:gd name="T20" fmla="*/ 13 w 15"/>
              <a:gd name="T21" fmla="*/ 1 h 89"/>
              <a:gd name="T22" fmla="*/ 15 w 15"/>
              <a:gd name="T23" fmla="*/ 6 h 89"/>
              <a:gd name="T24" fmla="*/ 13 w 15"/>
              <a:gd name="T25" fmla="*/ 11 h 89"/>
              <a:gd name="T26" fmla="*/ 7 w 15"/>
              <a:gd name="T27"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9">
                <a:moveTo>
                  <a:pt x="2" y="26"/>
                </a:moveTo>
                <a:cubicBezTo>
                  <a:pt x="13" y="26"/>
                  <a:pt x="13" y="26"/>
                  <a:pt x="13" y="26"/>
                </a:cubicBezTo>
                <a:cubicBezTo>
                  <a:pt x="13" y="89"/>
                  <a:pt x="13" y="89"/>
                  <a:pt x="13" y="89"/>
                </a:cubicBezTo>
                <a:cubicBezTo>
                  <a:pt x="2" y="89"/>
                  <a:pt x="2" y="89"/>
                  <a:pt x="2" y="89"/>
                </a:cubicBezTo>
                <a:lnTo>
                  <a:pt x="2" y="26"/>
                </a:lnTo>
                <a:close/>
                <a:moveTo>
                  <a:pt x="7" y="13"/>
                </a:moveTo>
                <a:cubicBezTo>
                  <a:pt x="5" y="13"/>
                  <a:pt x="4" y="13"/>
                  <a:pt x="2" y="11"/>
                </a:cubicBezTo>
                <a:cubicBezTo>
                  <a:pt x="1" y="10"/>
                  <a:pt x="0" y="8"/>
                  <a:pt x="0" y="6"/>
                </a:cubicBezTo>
                <a:cubicBezTo>
                  <a:pt x="0" y="4"/>
                  <a:pt x="1" y="3"/>
                  <a:pt x="2" y="1"/>
                </a:cubicBezTo>
                <a:cubicBezTo>
                  <a:pt x="4" y="0"/>
                  <a:pt x="5" y="0"/>
                  <a:pt x="7" y="0"/>
                </a:cubicBezTo>
                <a:cubicBezTo>
                  <a:pt x="9" y="0"/>
                  <a:pt x="11" y="0"/>
                  <a:pt x="13" y="1"/>
                </a:cubicBezTo>
                <a:cubicBezTo>
                  <a:pt x="14" y="3"/>
                  <a:pt x="15" y="4"/>
                  <a:pt x="15" y="6"/>
                </a:cubicBezTo>
                <a:cubicBezTo>
                  <a:pt x="15" y="8"/>
                  <a:pt x="14" y="10"/>
                  <a:pt x="13" y="11"/>
                </a:cubicBezTo>
                <a:cubicBezTo>
                  <a:pt x="11" y="13"/>
                  <a:pt x="9" y="13"/>
                  <a:pt x="7" y="13"/>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a:extLst>
              <a:ext uri="{FF2B5EF4-FFF2-40B4-BE49-F238E27FC236}">
                <a16:creationId xmlns:a16="http://schemas.microsoft.com/office/drawing/2014/main" id="{E02A903C-2B30-4815-862F-D400DD4855CE}"/>
              </a:ext>
            </a:extLst>
          </p:cNvPr>
          <p:cNvSpPr>
            <a:spLocks noEditPoints="1"/>
          </p:cNvSpPr>
          <p:nvPr userDrawn="1"/>
        </p:nvSpPr>
        <p:spPr bwMode="auto">
          <a:xfrm>
            <a:off x="10537825" y="6272213"/>
            <a:ext cx="134938" cy="223838"/>
          </a:xfrm>
          <a:custGeom>
            <a:avLst/>
            <a:gdLst>
              <a:gd name="T0" fmla="*/ 31 w 58"/>
              <a:gd name="T1" fmla="*/ 36 h 93"/>
              <a:gd name="T2" fmla="*/ 38 w 58"/>
              <a:gd name="T3" fmla="*/ 28 h 93"/>
              <a:gd name="T4" fmla="*/ 35 w 58"/>
              <a:gd name="T5" fmla="*/ 11 h 93"/>
              <a:gd name="T6" fmla="*/ 17 w 58"/>
              <a:gd name="T7" fmla="*/ 11 h 93"/>
              <a:gd name="T8" fmla="*/ 14 w 58"/>
              <a:gd name="T9" fmla="*/ 28 h 93"/>
              <a:gd name="T10" fmla="*/ 21 w 58"/>
              <a:gd name="T11" fmla="*/ 36 h 93"/>
              <a:gd name="T12" fmla="*/ 28 w 58"/>
              <a:gd name="T13" fmla="*/ 86 h 93"/>
              <a:gd name="T14" fmla="*/ 42 w 58"/>
              <a:gd name="T15" fmla="*/ 82 h 93"/>
              <a:gd name="T16" fmla="*/ 47 w 58"/>
              <a:gd name="T17" fmla="*/ 73 h 93"/>
              <a:gd name="T18" fmla="*/ 35 w 58"/>
              <a:gd name="T19" fmla="*/ 65 h 93"/>
              <a:gd name="T20" fmla="*/ 20 w 58"/>
              <a:gd name="T21" fmla="*/ 65 h 93"/>
              <a:gd name="T22" fmla="*/ 11 w 58"/>
              <a:gd name="T23" fmla="*/ 69 h 93"/>
              <a:gd name="T24" fmla="*/ 14 w 58"/>
              <a:gd name="T25" fmla="*/ 83 h 93"/>
              <a:gd name="T26" fmla="*/ 26 w 58"/>
              <a:gd name="T27" fmla="*/ 93 h 93"/>
              <a:gd name="T28" fmla="*/ 7 w 58"/>
              <a:gd name="T29" fmla="*/ 89 h 93"/>
              <a:gd name="T30" fmla="*/ 0 w 58"/>
              <a:gd name="T31" fmla="*/ 76 h 93"/>
              <a:gd name="T32" fmla="*/ 9 w 58"/>
              <a:gd name="T33" fmla="*/ 62 h 93"/>
              <a:gd name="T34" fmla="*/ 5 w 58"/>
              <a:gd name="T35" fmla="*/ 57 h 93"/>
              <a:gd name="T36" fmla="*/ 6 w 58"/>
              <a:gd name="T37" fmla="*/ 44 h 93"/>
              <a:gd name="T38" fmla="*/ 10 w 58"/>
              <a:gd name="T39" fmla="*/ 39 h 93"/>
              <a:gd name="T40" fmla="*/ 2 w 58"/>
              <a:gd name="T41" fmla="*/ 22 h 93"/>
              <a:gd name="T42" fmla="*/ 9 w 58"/>
              <a:gd name="T43" fmla="*/ 6 h 93"/>
              <a:gd name="T44" fmla="*/ 26 w 58"/>
              <a:gd name="T45" fmla="*/ 0 h 93"/>
              <a:gd name="T46" fmla="*/ 35 w 58"/>
              <a:gd name="T47" fmla="*/ 1 h 93"/>
              <a:gd name="T48" fmla="*/ 57 w 58"/>
              <a:gd name="T49" fmla="*/ 9 h 93"/>
              <a:gd name="T50" fmla="*/ 47 w 58"/>
              <a:gd name="T51" fmla="*/ 15 h 93"/>
              <a:gd name="T52" fmla="*/ 47 w 58"/>
              <a:gd name="T53" fmla="*/ 31 h 93"/>
              <a:gd name="T54" fmla="*/ 35 w 58"/>
              <a:gd name="T55" fmla="*/ 43 h 93"/>
              <a:gd name="T56" fmla="*/ 21 w 58"/>
              <a:gd name="T57" fmla="*/ 44 h 93"/>
              <a:gd name="T58" fmla="*/ 14 w 58"/>
              <a:gd name="T59" fmla="*/ 45 h 93"/>
              <a:gd name="T60" fmla="*/ 15 w 58"/>
              <a:gd name="T61" fmla="*/ 54 h 93"/>
              <a:gd name="T62" fmla="*/ 36 w 58"/>
              <a:gd name="T63" fmla="*/ 56 h 93"/>
              <a:gd name="T64" fmla="*/ 58 w 58"/>
              <a:gd name="T65" fmla="*/ 71 h 93"/>
              <a:gd name="T66" fmla="*/ 49 w 58"/>
              <a:gd name="T67" fmla="*/ 87 h 93"/>
              <a:gd name="T68" fmla="*/ 26 w 58"/>
              <a:gd name="T6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93">
                <a:moveTo>
                  <a:pt x="26" y="37"/>
                </a:moveTo>
                <a:cubicBezTo>
                  <a:pt x="28" y="37"/>
                  <a:pt x="29" y="37"/>
                  <a:pt x="31" y="36"/>
                </a:cubicBezTo>
                <a:cubicBezTo>
                  <a:pt x="33" y="35"/>
                  <a:pt x="34" y="34"/>
                  <a:pt x="35" y="33"/>
                </a:cubicBezTo>
                <a:cubicBezTo>
                  <a:pt x="37" y="32"/>
                  <a:pt x="38" y="30"/>
                  <a:pt x="38" y="28"/>
                </a:cubicBezTo>
                <a:cubicBezTo>
                  <a:pt x="39" y="26"/>
                  <a:pt x="39" y="24"/>
                  <a:pt x="39" y="22"/>
                </a:cubicBezTo>
                <a:cubicBezTo>
                  <a:pt x="39" y="17"/>
                  <a:pt x="38" y="14"/>
                  <a:pt x="35" y="11"/>
                </a:cubicBezTo>
                <a:cubicBezTo>
                  <a:pt x="33" y="9"/>
                  <a:pt x="30" y="7"/>
                  <a:pt x="26" y="7"/>
                </a:cubicBezTo>
                <a:cubicBezTo>
                  <a:pt x="22" y="7"/>
                  <a:pt x="19" y="9"/>
                  <a:pt x="17" y="11"/>
                </a:cubicBezTo>
                <a:cubicBezTo>
                  <a:pt x="14" y="14"/>
                  <a:pt x="13" y="17"/>
                  <a:pt x="13" y="22"/>
                </a:cubicBezTo>
                <a:cubicBezTo>
                  <a:pt x="13" y="24"/>
                  <a:pt x="13" y="26"/>
                  <a:pt x="14" y="28"/>
                </a:cubicBezTo>
                <a:cubicBezTo>
                  <a:pt x="14" y="30"/>
                  <a:pt x="15" y="32"/>
                  <a:pt x="17" y="33"/>
                </a:cubicBezTo>
                <a:cubicBezTo>
                  <a:pt x="18" y="34"/>
                  <a:pt x="19" y="35"/>
                  <a:pt x="21" y="36"/>
                </a:cubicBezTo>
                <a:cubicBezTo>
                  <a:pt x="22" y="37"/>
                  <a:pt x="24" y="37"/>
                  <a:pt x="26" y="37"/>
                </a:cubicBezTo>
                <a:moveTo>
                  <a:pt x="28" y="86"/>
                </a:moveTo>
                <a:cubicBezTo>
                  <a:pt x="31" y="86"/>
                  <a:pt x="33" y="85"/>
                  <a:pt x="36" y="85"/>
                </a:cubicBezTo>
                <a:cubicBezTo>
                  <a:pt x="38" y="84"/>
                  <a:pt x="40" y="83"/>
                  <a:pt x="42" y="82"/>
                </a:cubicBezTo>
                <a:cubicBezTo>
                  <a:pt x="44" y="81"/>
                  <a:pt x="45" y="79"/>
                  <a:pt x="46" y="78"/>
                </a:cubicBezTo>
                <a:cubicBezTo>
                  <a:pt x="47" y="76"/>
                  <a:pt x="47" y="74"/>
                  <a:pt x="47" y="73"/>
                </a:cubicBezTo>
                <a:cubicBezTo>
                  <a:pt x="47" y="70"/>
                  <a:pt x="46" y="68"/>
                  <a:pt x="44" y="67"/>
                </a:cubicBezTo>
                <a:cubicBezTo>
                  <a:pt x="42" y="66"/>
                  <a:pt x="39" y="65"/>
                  <a:pt x="35" y="65"/>
                </a:cubicBezTo>
                <a:cubicBezTo>
                  <a:pt x="24" y="65"/>
                  <a:pt x="24" y="65"/>
                  <a:pt x="24" y="65"/>
                </a:cubicBezTo>
                <a:cubicBezTo>
                  <a:pt x="23" y="65"/>
                  <a:pt x="21" y="65"/>
                  <a:pt x="20" y="65"/>
                </a:cubicBezTo>
                <a:cubicBezTo>
                  <a:pt x="19" y="65"/>
                  <a:pt x="17" y="64"/>
                  <a:pt x="16" y="64"/>
                </a:cubicBezTo>
                <a:cubicBezTo>
                  <a:pt x="14" y="66"/>
                  <a:pt x="12" y="67"/>
                  <a:pt x="11" y="69"/>
                </a:cubicBezTo>
                <a:cubicBezTo>
                  <a:pt x="10" y="71"/>
                  <a:pt x="9" y="73"/>
                  <a:pt x="9" y="75"/>
                </a:cubicBezTo>
                <a:cubicBezTo>
                  <a:pt x="9" y="78"/>
                  <a:pt x="11" y="81"/>
                  <a:pt x="14" y="83"/>
                </a:cubicBezTo>
                <a:cubicBezTo>
                  <a:pt x="17" y="85"/>
                  <a:pt x="22" y="86"/>
                  <a:pt x="28" y="86"/>
                </a:cubicBezTo>
                <a:moveTo>
                  <a:pt x="26" y="93"/>
                </a:moveTo>
                <a:cubicBezTo>
                  <a:pt x="22" y="93"/>
                  <a:pt x="19" y="93"/>
                  <a:pt x="15" y="92"/>
                </a:cubicBezTo>
                <a:cubicBezTo>
                  <a:pt x="12" y="91"/>
                  <a:pt x="9" y="90"/>
                  <a:pt x="7" y="89"/>
                </a:cubicBezTo>
                <a:cubicBezTo>
                  <a:pt x="5" y="87"/>
                  <a:pt x="3" y="85"/>
                  <a:pt x="2" y="83"/>
                </a:cubicBezTo>
                <a:cubicBezTo>
                  <a:pt x="1" y="81"/>
                  <a:pt x="0" y="79"/>
                  <a:pt x="0" y="76"/>
                </a:cubicBezTo>
                <a:cubicBezTo>
                  <a:pt x="0" y="73"/>
                  <a:pt x="1" y="71"/>
                  <a:pt x="2" y="68"/>
                </a:cubicBezTo>
                <a:cubicBezTo>
                  <a:pt x="4" y="66"/>
                  <a:pt x="6" y="64"/>
                  <a:pt x="9" y="62"/>
                </a:cubicBezTo>
                <a:cubicBezTo>
                  <a:pt x="9" y="61"/>
                  <a:pt x="9" y="61"/>
                  <a:pt x="9" y="61"/>
                </a:cubicBezTo>
                <a:cubicBezTo>
                  <a:pt x="8" y="60"/>
                  <a:pt x="6" y="59"/>
                  <a:pt x="5" y="57"/>
                </a:cubicBezTo>
                <a:cubicBezTo>
                  <a:pt x="4" y="56"/>
                  <a:pt x="4" y="54"/>
                  <a:pt x="4" y="51"/>
                </a:cubicBezTo>
                <a:cubicBezTo>
                  <a:pt x="4" y="48"/>
                  <a:pt x="4" y="46"/>
                  <a:pt x="6" y="44"/>
                </a:cubicBezTo>
                <a:cubicBezTo>
                  <a:pt x="7" y="42"/>
                  <a:pt x="9" y="41"/>
                  <a:pt x="10" y="39"/>
                </a:cubicBezTo>
                <a:cubicBezTo>
                  <a:pt x="10" y="39"/>
                  <a:pt x="10" y="39"/>
                  <a:pt x="10" y="39"/>
                </a:cubicBezTo>
                <a:cubicBezTo>
                  <a:pt x="8" y="37"/>
                  <a:pt x="7" y="35"/>
                  <a:pt x="5" y="32"/>
                </a:cubicBezTo>
                <a:cubicBezTo>
                  <a:pt x="3" y="29"/>
                  <a:pt x="2" y="26"/>
                  <a:pt x="2" y="22"/>
                </a:cubicBezTo>
                <a:cubicBezTo>
                  <a:pt x="2" y="19"/>
                  <a:pt x="3" y="15"/>
                  <a:pt x="4" y="13"/>
                </a:cubicBezTo>
                <a:cubicBezTo>
                  <a:pt x="5" y="10"/>
                  <a:pt x="7" y="8"/>
                  <a:pt x="9" y="6"/>
                </a:cubicBezTo>
                <a:cubicBezTo>
                  <a:pt x="11" y="4"/>
                  <a:pt x="14" y="2"/>
                  <a:pt x="17" y="1"/>
                </a:cubicBezTo>
                <a:cubicBezTo>
                  <a:pt x="20" y="0"/>
                  <a:pt x="23" y="0"/>
                  <a:pt x="26" y="0"/>
                </a:cubicBezTo>
                <a:cubicBezTo>
                  <a:pt x="28" y="0"/>
                  <a:pt x="29" y="0"/>
                  <a:pt x="31" y="0"/>
                </a:cubicBezTo>
                <a:cubicBezTo>
                  <a:pt x="32" y="0"/>
                  <a:pt x="34" y="1"/>
                  <a:pt x="35" y="1"/>
                </a:cubicBezTo>
                <a:cubicBezTo>
                  <a:pt x="57" y="1"/>
                  <a:pt x="57" y="1"/>
                  <a:pt x="57" y="1"/>
                </a:cubicBezTo>
                <a:cubicBezTo>
                  <a:pt x="57" y="9"/>
                  <a:pt x="57" y="9"/>
                  <a:pt x="57" y="9"/>
                </a:cubicBezTo>
                <a:cubicBezTo>
                  <a:pt x="44" y="9"/>
                  <a:pt x="44" y="9"/>
                  <a:pt x="44" y="9"/>
                </a:cubicBezTo>
                <a:cubicBezTo>
                  <a:pt x="45" y="11"/>
                  <a:pt x="46" y="13"/>
                  <a:pt x="47" y="15"/>
                </a:cubicBezTo>
                <a:cubicBezTo>
                  <a:pt x="48" y="17"/>
                  <a:pt x="49" y="20"/>
                  <a:pt x="49" y="22"/>
                </a:cubicBezTo>
                <a:cubicBezTo>
                  <a:pt x="49" y="26"/>
                  <a:pt x="48" y="29"/>
                  <a:pt x="47" y="31"/>
                </a:cubicBezTo>
                <a:cubicBezTo>
                  <a:pt x="46" y="34"/>
                  <a:pt x="44" y="36"/>
                  <a:pt x="42" y="38"/>
                </a:cubicBezTo>
                <a:cubicBezTo>
                  <a:pt x="40" y="40"/>
                  <a:pt x="38" y="42"/>
                  <a:pt x="35" y="43"/>
                </a:cubicBezTo>
                <a:cubicBezTo>
                  <a:pt x="32" y="44"/>
                  <a:pt x="29" y="44"/>
                  <a:pt x="26" y="44"/>
                </a:cubicBezTo>
                <a:cubicBezTo>
                  <a:pt x="24" y="44"/>
                  <a:pt x="23" y="44"/>
                  <a:pt x="21" y="44"/>
                </a:cubicBezTo>
                <a:cubicBezTo>
                  <a:pt x="20" y="43"/>
                  <a:pt x="18" y="43"/>
                  <a:pt x="17" y="42"/>
                </a:cubicBezTo>
                <a:cubicBezTo>
                  <a:pt x="15" y="43"/>
                  <a:pt x="14" y="44"/>
                  <a:pt x="14" y="45"/>
                </a:cubicBezTo>
                <a:cubicBezTo>
                  <a:pt x="13" y="46"/>
                  <a:pt x="13" y="48"/>
                  <a:pt x="13" y="49"/>
                </a:cubicBezTo>
                <a:cubicBezTo>
                  <a:pt x="13" y="51"/>
                  <a:pt x="13" y="53"/>
                  <a:pt x="15" y="54"/>
                </a:cubicBezTo>
                <a:cubicBezTo>
                  <a:pt x="16" y="56"/>
                  <a:pt x="19" y="56"/>
                  <a:pt x="24" y="56"/>
                </a:cubicBezTo>
                <a:cubicBezTo>
                  <a:pt x="36" y="56"/>
                  <a:pt x="36" y="56"/>
                  <a:pt x="36" y="56"/>
                </a:cubicBezTo>
                <a:cubicBezTo>
                  <a:pt x="43" y="56"/>
                  <a:pt x="49" y="57"/>
                  <a:pt x="52" y="60"/>
                </a:cubicBezTo>
                <a:cubicBezTo>
                  <a:pt x="56" y="62"/>
                  <a:pt x="58" y="66"/>
                  <a:pt x="58" y="71"/>
                </a:cubicBezTo>
                <a:cubicBezTo>
                  <a:pt x="58" y="74"/>
                  <a:pt x="57" y="77"/>
                  <a:pt x="56" y="80"/>
                </a:cubicBezTo>
                <a:cubicBezTo>
                  <a:pt x="54" y="82"/>
                  <a:pt x="52" y="85"/>
                  <a:pt x="49" y="87"/>
                </a:cubicBezTo>
                <a:cubicBezTo>
                  <a:pt x="46" y="88"/>
                  <a:pt x="43" y="90"/>
                  <a:pt x="39" y="91"/>
                </a:cubicBezTo>
                <a:cubicBezTo>
                  <a:pt x="35" y="92"/>
                  <a:pt x="31" y="93"/>
                  <a:pt x="26" y="93"/>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51D811EB-DC9B-499D-A432-009970B38BBE}"/>
              </a:ext>
            </a:extLst>
          </p:cNvPr>
          <p:cNvSpPr>
            <a:spLocks/>
          </p:cNvSpPr>
          <p:nvPr userDrawn="1"/>
        </p:nvSpPr>
        <p:spPr bwMode="auto">
          <a:xfrm>
            <a:off x="10701338" y="6203951"/>
            <a:ext cx="115888" cy="222250"/>
          </a:xfrm>
          <a:custGeom>
            <a:avLst/>
            <a:gdLst>
              <a:gd name="T0" fmla="*/ 0 w 50"/>
              <a:gd name="T1" fmla="*/ 92 h 92"/>
              <a:gd name="T2" fmla="*/ 0 w 50"/>
              <a:gd name="T3" fmla="*/ 0 h 92"/>
              <a:gd name="T4" fmla="*/ 10 w 50"/>
              <a:gd name="T5" fmla="*/ 0 h 92"/>
              <a:gd name="T6" fmla="*/ 10 w 50"/>
              <a:gd name="T7" fmla="*/ 25 h 92"/>
              <a:gd name="T8" fmla="*/ 10 w 50"/>
              <a:gd name="T9" fmla="*/ 38 h 92"/>
              <a:gd name="T10" fmla="*/ 20 w 50"/>
              <a:gd name="T11" fmla="*/ 31 h 92"/>
              <a:gd name="T12" fmla="*/ 31 w 50"/>
              <a:gd name="T13" fmla="*/ 28 h 92"/>
              <a:gd name="T14" fmla="*/ 46 w 50"/>
              <a:gd name="T15" fmla="*/ 34 h 92"/>
              <a:gd name="T16" fmla="*/ 50 w 50"/>
              <a:gd name="T17" fmla="*/ 52 h 92"/>
              <a:gd name="T18" fmla="*/ 50 w 50"/>
              <a:gd name="T19" fmla="*/ 92 h 92"/>
              <a:gd name="T20" fmla="*/ 40 w 50"/>
              <a:gd name="T21" fmla="*/ 92 h 92"/>
              <a:gd name="T22" fmla="*/ 40 w 50"/>
              <a:gd name="T23" fmla="*/ 54 h 92"/>
              <a:gd name="T24" fmla="*/ 37 w 50"/>
              <a:gd name="T25" fmla="*/ 41 h 92"/>
              <a:gd name="T26" fmla="*/ 28 w 50"/>
              <a:gd name="T27" fmla="*/ 37 h 92"/>
              <a:gd name="T28" fmla="*/ 19 w 50"/>
              <a:gd name="T29" fmla="*/ 39 h 92"/>
              <a:gd name="T30" fmla="*/ 10 w 50"/>
              <a:gd name="T31" fmla="*/ 47 h 92"/>
              <a:gd name="T32" fmla="*/ 10 w 50"/>
              <a:gd name="T33" fmla="*/ 92 h 92"/>
              <a:gd name="T34" fmla="*/ 0 w 50"/>
              <a:gd name="T3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92">
                <a:moveTo>
                  <a:pt x="0" y="92"/>
                </a:moveTo>
                <a:cubicBezTo>
                  <a:pt x="0" y="0"/>
                  <a:pt x="0" y="0"/>
                  <a:pt x="0" y="0"/>
                </a:cubicBezTo>
                <a:cubicBezTo>
                  <a:pt x="10" y="0"/>
                  <a:pt x="10" y="0"/>
                  <a:pt x="10" y="0"/>
                </a:cubicBezTo>
                <a:cubicBezTo>
                  <a:pt x="10" y="25"/>
                  <a:pt x="10" y="25"/>
                  <a:pt x="10" y="25"/>
                </a:cubicBezTo>
                <a:cubicBezTo>
                  <a:pt x="10" y="38"/>
                  <a:pt x="10" y="38"/>
                  <a:pt x="10" y="38"/>
                </a:cubicBezTo>
                <a:cubicBezTo>
                  <a:pt x="13" y="35"/>
                  <a:pt x="16" y="33"/>
                  <a:pt x="20" y="31"/>
                </a:cubicBezTo>
                <a:cubicBezTo>
                  <a:pt x="23" y="29"/>
                  <a:pt x="27" y="28"/>
                  <a:pt x="31" y="28"/>
                </a:cubicBezTo>
                <a:cubicBezTo>
                  <a:pt x="38" y="28"/>
                  <a:pt x="43" y="30"/>
                  <a:pt x="46" y="34"/>
                </a:cubicBezTo>
                <a:cubicBezTo>
                  <a:pt x="49" y="38"/>
                  <a:pt x="50" y="44"/>
                  <a:pt x="50" y="52"/>
                </a:cubicBezTo>
                <a:cubicBezTo>
                  <a:pt x="50" y="92"/>
                  <a:pt x="50" y="92"/>
                  <a:pt x="50" y="92"/>
                </a:cubicBezTo>
                <a:cubicBezTo>
                  <a:pt x="40" y="92"/>
                  <a:pt x="40" y="92"/>
                  <a:pt x="40" y="92"/>
                </a:cubicBezTo>
                <a:cubicBezTo>
                  <a:pt x="40" y="54"/>
                  <a:pt x="40" y="54"/>
                  <a:pt x="40" y="54"/>
                </a:cubicBezTo>
                <a:cubicBezTo>
                  <a:pt x="40" y="48"/>
                  <a:pt x="39" y="43"/>
                  <a:pt x="37" y="41"/>
                </a:cubicBezTo>
                <a:cubicBezTo>
                  <a:pt x="35" y="38"/>
                  <a:pt x="32" y="37"/>
                  <a:pt x="28" y="37"/>
                </a:cubicBezTo>
                <a:cubicBezTo>
                  <a:pt x="24" y="37"/>
                  <a:pt x="22" y="38"/>
                  <a:pt x="19" y="39"/>
                </a:cubicBezTo>
                <a:cubicBezTo>
                  <a:pt x="17" y="41"/>
                  <a:pt x="14" y="43"/>
                  <a:pt x="10" y="47"/>
                </a:cubicBezTo>
                <a:cubicBezTo>
                  <a:pt x="10" y="92"/>
                  <a:pt x="10" y="92"/>
                  <a:pt x="10" y="92"/>
                </a:cubicBezTo>
                <a:lnTo>
                  <a:pt x="0" y="92"/>
                </a:lnTo>
                <a:close/>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4E5A1F1A-2621-4D9D-9047-0D62A1A58ABF}"/>
              </a:ext>
            </a:extLst>
          </p:cNvPr>
          <p:cNvSpPr>
            <a:spLocks/>
          </p:cNvSpPr>
          <p:nvPr userDrawn="1"/>
        </p:nvSpPr>
        <p:spPr bwMode="auto">
          <a:xfrm>
            <a:off x="10847388" y="6234113"/>
            <a:ext cx="92075" cy="196850"/>
          </a:xfrm>
          <a:custGeom>
            <a:avLst/>
            <a:gdLst>
              <a:gd name="T0" fmla="*/ 27 w 39"/>
              <a:gd name="T1" fmla="*/ 82 h 82"/>
              <a:gd name="T2" fmla="*/ 18 w 39"/>
              <a:gd name="T3" fmla="*/ 80 h 82"/>
              <a:gd name="T4" fmla="*/ 13 w 39"/>
              <a:gd name="T5" fmla="*/ 76 h 82"/>
              <a:gd name="T6" fmla="*/ 10 w 39"/>
              <a:gd name="T7" fmla="*/ 69 h 82"/>
              <a:gd name="T8" fmla="*/ 9 w 39"/>
              <a:gd name="T9" fmla="*/ 61 h 82"/>
              <a:gd name="T10" fmla="*/ 9 w 39"/>
              <a:gd name="T11" fmla="*/ 26 h 82"/>
              <a:gd name="T12" fmla="*/ 0 w 39"/>
              <a:gd name="T13" fmla="*/ 26 h 82"/>
              <a:gd name="T14" fmla="*/ 0 w 39"/>
              <a:gd name="T15" fmla="*/ 18 h 82"/>
              <a:gd name="T16" fmla="*/ 10 w 39"/>
              <a:gd name="T17" fmla="*/ 17 h 82"/>
              <a:gd name="T18" fmla="*/ 11 w 39"/>
              <a:gd name="T19" fmla="*/ 0 h 82"/>
              <a:gd name="T20" fmla="*/ 20 w 39"/>
              <a:gd name="T21" fmla="*/ 0 h 82"/>
              <a:gd name="T22" fmla="*/ 20 w 39"/>
              <a:gd name="T23" fmla="*/ 17 h 82"/>
              <a:gd name="T24" fmla="*/ 37 w 39"/>
              <a:gd name="T25" fmla="*/ 17 h 82"/>
              <a:gd name="T26" fmla="*/ 37 w 39"/>
              <a:gd name="T27" fmla="*/ 26 h 82"/>
              <a:gd name="T28" fmla="*/ 20 w 39"/>
              <a:gd name="T29" fmla="*/ 26 h 82"/>
              <a:gd name="T30" fmla="*/ 20 w 39"/>
              <a:gd name="T31" fmla="*/ 61 h 82"/>
              <a:gd name="T32" fmla="*/ 22 w 39"/>
              <a:gd name="T33" fmla="*/ 70 h 82"/>
              <a:gd name="T34" fmla="*/ 29 w 39"/>
              <a:gd name="T35" fmla="*/ 73 h 82"/>
              <a:gd name="T36" fmla="*/ 33 w 39"/>
              <a:gd name="T37" fmla="*/ 72 h 82"/>
              <a:gd name="T38" fmla="*/ 37 w 39"/>
              <a:gd name="T39" fmla="*/ 71 h 82"/>
              <a:gd name="T40" fmla="*/ 39 w 39"/>
              <a:gd name="T41" fmla="*/ 79 h 82"/>
              <a:gd name="T42" fmla="*/ 33 w 39"/>
              <a:gd name="T43" fmla="*/ 81 h 82"/>
              <a:gd name="T44" fmla="*/ 27 w 39"/>
              <a:gd name="T4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82">
                <a:moveTo>
                  <a:pt x="27" y="82"/>
                </a:moveTo>
                <a:cubicBezTo>
                  <a:pt x="24" y="82"/>
                  <a:pt x="21" y="81"/>
                  <a:pt x="18" y="80"/>
                </a:cubicBezTo>
                <a:cubicBezTo>
                  <a:pt x="16" y="79"/>
                  <a:pt x="14" y="78"/>
                  <a:pt x="13" y="76"/>
                </a:cubicBezTo>
                <a:cubicBezTo>
                  <a:pt x="12" y="74"/>
                  <a:pt x="10" y="72"/>
                  <a:pt x="10" y="69"/>
                </a:cubicBezTo>
                <a:cubicBezTo>
                  <a:pt x="9" y="67"/>
                  <a:pt x="9" y="64"/>
                  <a:pt x="9" y="61"/>
                </a:cubicBezTo>
                <a:cubicBezTo>
                  <a:pt x="9" y="26"/>
                  <a:pt x="9" y="26"/>
                  <a:pt x="9" y="26"/>
                </a:cubicBezTo>
                <a:cubicBezTo>
                  <a:pt x="0" y="26"/>
                  <a:pt x="0" y="26"/>
                  <a:pt x="0" y="26"/>
                </a:cubicBezTo>
                <a:cubicBezTo>
                  <a:pt x="0" y="18"/>
                  <a:pt x="0" y="18"/>
                  <a:pt x="0" y="18"/>
                </a:cubicBezTo>
                <a:cubicBezTo>
                  <a:pt x="10" y="17"/>
                  <a:pt x="10" y="17"/>
                  <a:pt x="10" y="17"/>
                </a:cubicBezTo>
                <a:cubicBezTo>
                  <a:pt x="11" y="0"/>
                  <a:pt x="11" y="0"/>
                  <a:pt x="11" y="0"/>
                </a:cubicBezTo>
                <a:cubicBezTo>
                  <a:pt x="20" y="0"/>
                  <a:pt x="20" y="0"/>
                  <a:pt x="20" y="0"/>
                </a:cubicBezTo>
                <a:cubicBezTo>
                  <a:pt x="20" y="17"/>
                  <a:pt x="20" y="17"/>
                  <a:pt x="20" y="17"/>
                </a:cubicBezTo>
                <a:cubicBezTo>
                  <a:pt x="37" y="17"/>
                  <a:pt x="37" y="17"/>
                  <a:pt x="37" y="17"/>
                </a:cubicBezTo>
                <a:cubicBezTo>
                  <a:pt x="37" y="26"/>
                  <a:pt x="37" y="26"/>
                  <a:pt x="37" y="26"/>
                </a:cubicBezTo>
                <a:cubicBezTo>
                  <a:pt x="20" y="26"/>
                  <a:pt x="20" y="26"/>
                  <a:pt x="20" y="26"/>
                </a:cubicBezTo>
                <a:cubicBezTo>
                  <a:pt x="20" y="61"/>
                  <a:pt x="20" y="61"/>
                  <a:pt x="20" y="61"/>
                </a:cubicBezTo>
                <a:cubicBezTo>
                  <a:pt x="20" y="65"/>
                  <a:pt x="20" y="68"/>
                  <a:pt x="22" y="70"/>
                </a:cubicBezTo>
                <a:cubicBezTo>
                  <a:pt x="23" y="72"/>
                  <a:pt x="26" y="73"/>
                  <a:pt x="29" y="73"/>
                </a:cubicBezTo>
                <a:cubicBezTo>
                  <a:pt x="31" y="73"/>
                  <a:pt x="32" y="73"/>
                  <a:pt x="33" y="72"/>
                </a:cubicBezTo>
                <a:cubicBezTo>
                  <a:pt x="34" y="72"/>
                  <a:pt x="35" y="72"/>
                  <a:pt x="37" y="71"/>
                </a:cubicBezTo>
                <a:cubicBezTo>
                  <a:pt x="39" y="79"/>
                  <a:pt x="39" y="79"/>
                  <a:pt x="39" y="79"/>
                </a:cubicBezTo>
                <a:cubicBezTo>
                  <a:pt x="37" y="80"/>
                  <a:pt x="35" y="80"/>
                  <a:pt x="33" y="81"/>
                </a:cubicBezTo>
                <a:cubicBezTo>
                  <a:pt x="31" y="81"/>
                  <a:pt x="29" y="82"/>
                  <a:pt x="27" y="82"/>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0057CBD3-4B0E-44CC-9648-A34EFA14B4F6}"/>
              </a:ext>
            </a:extLst>
          </p:cNvPr>
          <p:cNvSpPr>
            <a:spLocks/>
          </p:cNvSpPr>
          <p:nvPr userDrawn="1"/>
        </p:nvSpPr>
        <p:spPr bwMode="auto">
          <a:xfrm>
            <a:off x="10955338" y="6272213"/>
            <a:ext cx="109538" cy="158750"/>
          </a:xfrm>
          <a:custGeom>
            <a:avLst/>
            <a:gdLst>
              <a:gd name="T0" fmla="*/ 24 w 47"/>
              <a:gd name="T1" fmla="*/ 66 h 66"/>
              <a:gd name="T2" fmla="*/ 11 w 47"/>
              <a:gd name="T3" fmla="*/ 63 h 66"/>
              <a:gd name="T4" fmla="*/ 0 w 47"/>
              <a:gd name="T5" fmla="*/ 57 h 66"/>
              <a:gd name="T6" fmla="*/ 6 w 47"/>
              <a:gd name="T7" fmla="*/ 50 h 66"/>
              <a:gd name="T8" fmla="*/ 14 w 47"/>
              <a:gd name="T9" fmla="*/ 55 h 66"/>
              <a:gd name="T10" fmla="*/ 24 w 47"/>
              <a:gd name="T11" fmla="*/ 57 h 66"/>
              <a:gd name="T12" fmla="*/ 34 w 47"/>
              <a:gd name="T13" fmla="*/ 54 h 66"/>
              <a:gd name="T14" fmla="*/ 37 w 47"/>
              <a:gd name="T15" fmla="*/ 47 h 66"/>
              <a:gd name="T16" fmla="*/ 35 w 47"/>
              <a:gd name="T17" fmla="*/ 43 h 66"/>
              <a:gd name="T18" fmla="*/ 32 w 47"/>
              <a:gd name="T19" fmla="*/ 40 h 66"/>
              <a:gd name="T20" fmla="*/ 27 w 47"/>
              <a:gd name="T21" fmla="*/ 38 h 66"/>
              <a:gd name="T22" fmla="*/ 22 w 47"/>
              <a:gd name="T23" fmla="*/ 36 h 66"/>
              <a:gd name="T24" fmla="*/ 16 w 47"/>
              <a:gd name="T25" fmla="*/ 33 h 66"/>
              <a:gd name="T26" fmla="*/ 10 w 47"/>
              <a:gd name="T27" fmla="*/ 29 h 66"/>
              <a:gd name="T28" fmla="*/ 5 w 47"/>
              <a:gd name="T29" fmla="*/ 24 h 66"/>
              <a:gd name="T30" fmla="*/ 4 w 47"/>
              <a:gd name="T31" fmla="*/ 18 h 66"/>
              <a:gd name="T32" fmla="*/ 5 w 47"/>
              <a:gd name="T33" fmla="*/ 10 h 66"/>
              <a:gd name="T34" fmla="*/ 9 w 47"/>
              <a:gd name="T35" fmla="*/ 5 h 66"/>
              <a:gd name="T36" fmla="*/ 16 w 47"/>
              <a:gd name="T37" fmla="*/ 1 h 66"/>
              <a:gd name="T38" fmla="*/ 25 w 47"/>
              <a:gd name="T39" fmla="*/ 0 h 66"/>
              <a:gd name="T40" fmla="*/ 36 w 47"/>
              <a:gd name="T41" fmla="*/ 2 h 66"/>
              <a:gd name="T42" fmla="*/ 45 w 47"/>
              <a:gd name="T43" fmla="*/ 7 h 66"/>
              <a:gd name="T44" fmla="*/ 40 w 47"/>
              <a:gd name="T45" fmla="*/ 14 h 66"/>
              <a:gd name="T46" fmla="*/ 33 w 47"/>
              <a:gd name="T47" fmla="*/ 10 h 66"/>
              <a:gd name="T48" fmla="*/ 25 w 47"/>
              <a:gd name="T49" fmla="*/ 8 h 66"/>
              <a:gd name="T50" fmla="*/ 17 w 47"/>
              <a:gd name="T51" fmla="*/ 11 h 66"/>
              <a:gd name="T52" fmla="*/ 14 w 47"/>
              <a:gd name="T53" fmla="*/ 17 h 66"/>
              <a:gd name="T54" fmla="*/ 15 w 47"/>
              <a:gd name="T55" fmla="*/ 21 h 66"/>
              <a:gd name="T56" fmla="*/ 18 w 47"/>
              <a:gd name="T57" fmla="*/ 24 h 66"/>
              <a:gd name="T58" fmla="*/ 22 w 47"/>
              <a:gd name="T59" fmla="*/ 26 h 66"/>
              <a:gd name="T60" fmla="*/ 28 w 47"/>
              <a:gd name="T61" fmla="*/ 28 h 66"/>
              <a:gd name="T62" fmla="*/ 35 w 47"/>
              <a:gd name="T63" fmla="*/ 31 h 66"/>
              <a:gd name="T64" fmla="*/ 41 w 47"/>
              <a:gd name="T65" fmla="*/ 34 h 66"/>
              <a:gd name="T66" fmla="*/ 45 w 47"/>
              <a:gd name="T67" fmla="*/ 39 h 66"/>
              <a:gd name="T68" fmla="*/ 47 w 47"/>
              <a:gd name="T69" fmla="*/ 47 h 66"/>
              <a:gd name="T70" fmla="*/ 45 w 47"/>
              <a:gd name="T71" fmla="*/ 54 h 66"/>
              <a:gd name="T72" fmla="*/ 41 w 47"/>
              <a:gd name="T73" fmla="*/ 60 h 66"/>
              <a:gd name="T74" fmla="*/ 34 w 47"/>
              <a:gd name="T75" fmla="*/ 64 h 66"/>
              <a:gd name="T76" fmla="*/ 24 w 47"/>
              <a:gd name="T7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66">
                <a:moveTo>
                  <a:pt x="24" y="66"/>
                </a:moveTo>
                <a:cubicBezTo>
                  <a:pt x="19" y="66"/>
                  <a:pt x="15" y="65"/>
                  <a:pt x="11" y="63"/>
                </a:cubicBezTo>
                <a:cubicBezTo>
                  <a:pt x="7" y="61"/>
                  <a:pt x="3" y="59"/>
                  <a:pt x="0" y="57"/>
                </a:cubicBezTo>
                <a:cubicBezTo>
                  <a:pt x="6" y="50"/>
                  <a:pt x="6" y="50"/>
                  <a:pt x="6" y="50"/>
                </a:cubicBezTo>
                <a:cubicBezTo>
                  <a:pt x="9" y="52"/>
                  <a:pt x="11" y="54"/>
                  <a:pt x="14" y="55"/>
                </a:cubicBezTo>
                <a:cubicBezTo>
                  <a:pt x="17" y="57"/>
                  <a:pt x="20" y="57"/>
                  <a:pt x="24" y="57"/>
                </a:cubicBezTo>
                <a:cubicBezTo>
                  <a:pt x="28" y="57"/>
                  <a:pt x="31" y="56"/>
                  <a:pt x="34" y="54"/>
                </a:cubicBezTo>
                <a:cubicBezTo>
                  <a:pt x="36" y="53"/>
                  <a:pt x="37" y="50"/>
                  <a:pt x="37" y="47"/>
                </a:cubicBezTo>
                <a:cubicBezTo>
                  <a:pt x="37" y="46"/>
                  <a:pt x="36" y="44"/>
                  <a:pt x="35" y="43"/>
                </a:cubicBezTo>
                <a:cubicBezTo>
                  <a:pt x="34" y="42"/>
                  <a:pt x="33" y="41"/>
                  <a:pt x="32" y="40"/>
                </a:cubicBezTo>
                <a:cubicBezTo>
                  <a:pt x="31" y="39"/>
                  <a:pt x="29" y="38"/>
                  <a:pt x="27" y="38"/>
                </a:cubicBezTo>
                <a:cubicBezTo>
                  <a:pt x="26" y="37"/>
                  <a:pt x="24" y="36"/>
                  <a:pt x="22" y="36"/>
                </a:cubicBezTo>
                <a:cubicBezTo>
                  <a:pt x="20" y="35"/>
                  <a:pt x="18" y="34"/>
                  <a:pt x="16" y="33"/>
                </a:cubicBezTo>
                <a:cubicBezTo>
                  <a:pt x="13" y="32"/>
                  <a:pt x="11" y="31"/>
                  <a:pt x="10" y="29"/>
                </a:cubicBezTo>
                <a:cubicBezTo>
                  <a:pt x="8" y="28"/>
                  <a:pt x="6" y="26"/>
                  <a:pt x="5" y="24"/>
                </a:cubicBezTo>
                <a:cubicBezTo>
                  <a:pt x="4" y="22"/>
                  <a:pt x="4" y="20"/>
                  <a:pt x="4" y="18"/>
                </a:cubicBezTo>
                <a:cubicBezTo>
                  <a:pt x="4" y="15"/>
                  <a:pt x="4" y="13"/>
                  <a:pt x="5" y="10"/>
                </a:cubicBezTo>
                <a:cubicBezTo>
                  <a:pt x="6" y="8"/>
                  <a:pt x="7" y="6"/>
                  <a:pt x="9" y="5"/>
                </a:cubicBezTo>
                <a:cubicBezTo>
                  <a:pt x="11" y="3"/>
                  <a:pt x="13" y="2"/>
                  <a:pt x="16" y="1"/>
                </a:cubicBezTo>
                <a:cubicBezTo>
                  <a:pt x="19" y="0"/>
                  <a:pt x="22" y="0"/>
                  <a:pt x="25" y="0"/>
                </a:cubicBezTo>
                <a:cubicBezTo>
                  <a:pt x="29" y="0"/>
                  <a:pt x="33" y="0"/>
                  <a:pt x="36" y="2"/>
                </a:cubicBezTo>
                <a:cubicBezTo>
                  <a:pt x="39" y="3"/>
                  <a:pt x="42" y="5"/>
                  <a:pt x="45" y="7"/>
                </a:cubicBezTo>
                <a:cubicBezTo>
                  <a:pt x="40" y="14"/>
                  <a:pt x="40" y="14"/>
                  <a:pt x="40" y="14"/>
                </a:cubicBezTo>
                <a:cubicBezTo>
                  <a:pt x="37" y="12"/>
                  <a:pt x="35" y="11"/>
                  <a:pt x="33" y="10"/>
                </a:cubicBezTo>
                <a:cubicBezTo>
                  <a:pt x="31" y="8"/>
                  <a:pt x="28" y="8"/>
                  <a:pt x="25" y="8"/>
                </a:cubicBezTo>
                <a:cubicBezTo>
                  <a:pt x="21" y="8"/>
                  <a:pt x="18" y="9"/>
                  <a:pt x="17" y="11"/>
                </a:cubicBezTo>
                <a:cubicBezTo>
                  <a:pt x="15" y="12"/>
                  <a:pt x="14" y="15"/>
                  <a:pt x="14" y="17"/>
                </a:cubicBezTo>
                <a:cubicBezTo>
                  <a:pt x="14" y="18"/>
                  <a:pt x="14" y="20"/>
                  <a:pt x="15" y="21"/>
                </a:cubicBezTo>
                <a:cubicBezTo>
                  <a:pt x="16" y="22"/>
                  <a:pt x="17" y="23"/>
                  <a:pt x="18" y="24"/>
                </a:cubicBezTo>
                <a:cubicBezTo>
                  <a:pt x="19" y="24"/>
                  <a:pt x="21" y="25"/>
                  <a:pt x="22" y="26"/>
                </a:cubicBezTo>
                <a:cubicBezTo>
                  <a:pt x="24" y="26"/>
                  <a:pt x="26" y="27"/>
                  <a:pt x="28" y="28"/>
                </a:cubicBezTo>
                <a:cubicBezTo>
                  <a:pt x="30" y="29"/>
                  <a:pt x="32" y="30"/>
                  <a:pt x="35" y="31"/>
                </a:cubicBezTo>
                <a:cubicBezTo>
                  <a:pt x="37" y="32"/>
                  <a:pt x="39" y="33"/>
                  <a:pt x="41" y="34"/>
                </a:cubicBezTo>
                <a:cubicBezTo>
                  <a:pt x="42" y="36"/>
                  <a:pt x="44" y="37"/>
                  <a:pt x="45" y="39"/>
                </a:cubicBezTo>
                <a:cubicBezTo>
                  <a:pt x="46" y="41"/>
                  <a:pt x="47" y="44"/>
                  <a:pt x="47" y="47"/>
                </a:cubicBezTo>
                <a:cubicBezTo>
                  <a:pt x="47" y="49"/>
                  <a:pt x="46" y="52"/>
                  <a:pt x="45" y="54"/>
                </a:cubicBezTo>
                <a:cubicBezTo>
                  <a:pt x="44" y="56"/>
                  <a:pt x="43" y="58"/>
                  <a:pt x="41" y="60"/>
                </a:cubicBezTo>
                <a:cubicBezTo>
                  <a:pt x="39" y="62"/>
                  <a:pt x="37" y="63"/>
                  <a:pt x="34" y="64"/>
                </a:cubicBezTo>
                <a:cubicBezTo>
                  <a:pt x="31" y="65"/>
                  <a:pt x="28" y="66"/>
                  <a:pt x="24" y="66"/>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28802CE9-85CC-43AB-B56A-6E893DBE4396}"/>
              </a:ext>
            </a:extLst>
          </p:cNvPr>
          <p:cNvSpPr>
            <a:spLocks/>
          </p:cNvSpPr>
          <p:nvPr userDrawn="1"/>
        </p:nvSpPr>
        <p:spPr bwMode="auto">
          <a:xfrm>
            <a:off x="11082338" y="6234113"/>
            <a:ext cx="90488" cy="196850"/>
          </a:xfrm>
          <a:custGeom>
            <a:avLst/>
            <a:gdLst>
              <a:gd name="T0" fmla="*/ 27 w 39"/>
              <a:gd name="T1" fmla="*/ 82 h 82"/>
              <a:gd name="T2" fmla="*/ 19 w 39"/>
              <a:gd name="T3" fmla="*/ 80 h 82"/>
              <a:gd name="T4" fmla="*/ 13 w 39"/>
              <a:gd name="T5" fmla="*/ 76 h 82"/>
              <a:gd name="T6" fmla="*/ 10 w 39"/>
              <a:gd name="T7" fmla="*/ 69 h 82"/>
              <a:gd name="T8" fmla="*/ 9 w 39"/>
              <a:gd name="T9" fmla="*/ 61 h 82"/>
              <a:gd name="T10" fmla="*/ 9 w 39"/>
              <a:gd name="T11" fmla="*/ 26 h 82"/>
              <a:gd name="T12" fmla="*/ 0 w 39"/>
              <a:gd name="T13" fmla="*/ 26 h 82"/>
              <a:gd name="T14" fmla="*/ 0 w 39"/>
              <a:gd name="T15" fmla="*/ 18 h 82"/>
              <a:gd name="T16" fmla="*/ 10 w 39"/>
              <a:gd name="T17" fmla="*/ 17 h 82"/>
              <a:gd name="T18" fmla="*/ 11 w 39"/>
              <a:gd name="T19" fmla="*/ 0 h 82"/>
              <a:gd name="T20" fmla="*/ 20 w 39"/>
              <a:gd name="T21" fmla="*/ 0 h 82"/>
              <a:gd name="T22" fmla="*/ 20 w 39"/>
              <a:gd name="T23" fmla="*/ 17 h 82"/>
              <a:gd name="T24" fmla="*/ 37 w 39"/>
              <a:gd name="T25" fmla="*/ 17 h 82"/>
              <a:gd name="T26" fmla="*/ 37 w 39"/>
              <a:gd name="T27" fmla="*/ 26 h 82"/>
              <a:gd name="T28" fmla="*/ 20 w 39"/>
              <a:gd name="T29" fmla="*/ 26 h 82"/>
              <a:gd name="T30" fmla="*/ 20 w 39"/>
              <a:gd name="T31" fmla="*/ 61 h 82"/>
              <a:gd name="T32" fmla="*/ 22 w 39"/>
              <a:gd name="T33" fmla="*/ 70 h 82"/>
              <a:gd name="T34" fmla="*/ 30 w 39"/>
              <a:gd name="T35" fmla="*/ 73 h 82"/>
              <a:gd name="T36" fmla="*/ 33 w 39"/>
              <a:gd name="T37" fmla="*/ 72 h 82"/>
              <a:gd name="T38" fmla="*/ 37 w 39"/>
              <a:gd name="T39" fmla="*/ 71 h 82"/>
              <a:gd name="T40" fmla="*/ 39 w 39"/>
              <a:gd name="T41" fmla="*/ 79 h 82"/>
              <a:gd name="T42" fmla="*/ 33 w 39"/>
              <a:gd name="T43" fmla="*/ 81 h 82"/>
              <a:gd name="T44" fmla="*/ 27 w 39"/>
              <a:gd name="T45"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82">
                <a:moveTo>
                  <a:pt x="27" y="82"/>
                </a:moveTo>
                <a:cubicBezTo>
                  <a:pt x="24" y="82"/>
                  <a:pt x="21" y="81"/>
                  <a:pt x="19" y="80"/>
                </a:cubicBezTo>
                <a:cubicBezTo>
                  <a:pt x="17" y="79"/>
                  <a:pt x="15" y="78"/>
                  <a:pt x="13" y="76"/>
                </a:cubicBezTo>
                <a:cubicBezTo>
                  <a:pt x="12" y="74"/>
                  <a:pt x="11" y="72"/>
                  <a:pt x="10" y="69"/>
                </a:cubicBezTo>
                <a:cubicBezTo>
                  <a:pt x="10" y="67"/>
                  <a:pt x="9" y="64"/>
                  <a:pt x="9" y="61"/>
                </a:cubicBezTo>
                <a:cubicBezTo>
                  <a:pt x="9" y="26"/>
                  <a:pt x="9" y="26"/>
                  <a:pt x="9" y="26"/>
                </a:cubicBezTo>
                <a:cubicBezTo>
                  <a:pt x="0" y="26"/>
                  <a:pt x="0" y="26"/>
                  <a:pt x="0" y="26"/>
                </a:cubicBezTo>
                <a:cubicBezTo>
                  <a:pt x="0" y="18"/>
                  <a:pt x="0" y="18"/>
                  <a:pt x="0" y="18"/>
                </a:cubicBezTo>
                <a:cubicBezTo>
                  <a:pt x="10" y="17"/>
                  <a:pt x="10" y="17"/>
                  <a:pt x="10" y="17"/>
                </a:cubicBezTo>
                <a:cubicBezTo>
                  <a:pt x="11" y="0"/>
                  <a:pt x="11" y="0"/>
                  <a:pt x="11" y="0"/>
                </a:cubicBezTo>
                <a:cubicBezTo>
                  <a:pt x="20" y="0"/>
                  <a:pt x="20" y="0"/>
                  <a:pt x="20" y="0"/>
                </a:cubicBezTo>
                <a:cubicBezTo>
                  <a:pt x="20" y="17"/>
                  <a:pt x="20" y="17"/>
                  <a:pt x="20" y="17"/>
                </a:cubicBezTo>
                <a:cubicBezTo>
                  <a:pt x="37" y="17"/>
                  <a:pt x="37" y="17"/>
                  <a:pt x="37" y="17"/>
                </a:cubicBezTo>
                <a:cubicBezTo>
                  <a:pt x="37" y="26"/>
                  <a:pt x="37" y="26"/>
                  <a:pt x="37" y="26"/>
                </a:cubicBezTo>
                <a:cubicBezTo>
                  <a:pt x="20" y="26"/>
                  <a:pt x="20" y="26"/>
                  <a:pt x="20" y="26"/>
                </a:cubicBezTo>
                <a:cubicBezTo>
                  <a:pt x="20" y="61"/>
                  <a:pt x="20" y="61"/>
                  <a:pt x="20" y="61"/>
                </a:cubicBezTo>
                <a:cubicBezTo>
                  <a:pt x="20" y="65"/>
                  <a:pt x="21" y="68"/>
                  <a:pt x="22" y="70"/>
                </a:cubicBezTo>
                <a:cubicBezTo>
                  <a:pt x="24" y="72"/>
                  <a:pt x="26" y="73"/>
                  <a:pt x="30" y="73"/>
                </a:cubicBezTo>
                <a:cubicBezTo>
                  <a:pt x="31" y="73"/>
                  <a:pt x="32" y="73"/>
                  <a:pt x="33" y="72"/>
                </a:cubicBezTo>
                <a:cubicBezTo>
                  <a:pt x="35" y="72"/>
                  <a:pt x="36" y="72"/>
                  <a:pt x="37" y="71"/>
                </a:cubicBezTo>
                <a:cubicBezTo>
                  <a:pt x="39" y="79"/>
                  <a:pt x="39" y="79"/>
                  <a:pt x="39" y="79"/>
                </a:cubicBezTo>
                <a:cubicBezTo>
                  <a:pt x="37" y="80"/>
                  <a:pt x="35" y="80"/>
                  <a:pt x="33" y="81"/>
                </a:cubicBezTo>
                <a:cubicBezTo>
                  <a:pt x="31" y="81"/>
                  <a:pt x="29" y="82"/>
                  <a:pt x="27" y="82"/>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17BDDD15-7740-46D0-9BAB-0EA4F18F2D47}"/>
              </a:ext>
            </a:extLst>
          </p:cNvPr>
          <p:cNvSpPr>
            <a:spLocks noEditPoints="1"/>
          </p:cNvSpPr>
          <p:nvPr userDrawn="1"/>
        </p:nvSpPr>
        <p:spPr bwMode="auto">
          <a:xfrm>
            <a:off x="11187113" y="6272213"/>
            <a:ext cx="136525" cy="158750"/>
          </a:xfrm>
          <a:custGeom>
            <a:avLst/>
            <a:gdLst>
              <a:gd name="T0" fmla="*/ 29 w 58"/>
              <a:gd name="T1" fmla="*/ 57 h 66"/>
              <a:gd name="T2" fmla="*/ 37 w 58"/>
              <a:gd name="T3" fmla="*/ 55 h 66"/>
              <a:gd name="T4" fmla="*/ 42 w 58"/>
              <a:gd name="T5" fmla="*/ 50 h 66"/>
              <a:gd name="T6" fmla="*/ 46 w 58"/>
              <a:gd name="T7" fmla="*/ 43 h 66"/>
              <a:gd name="T8" fmla="*/ 47 w 58"/>
              <a:gd name="T9" fmla="*/ 33 h 66"/>
              <a:gd name="T10" fmla="*/ 46 w 58"/>
              <a:gd name="T11" fmla="*/ 23 h 66"/>
              <a:gd name="T12" fmla="*/ 42 w 58"/>
              <a:gd name="T13" fmla="*/ 15 h 66"/>
              <a:gd name="T14" fmla="*/ 37 w 58"/>
              <a:gd name="T15" fmla="*/ 10 h 66"/>
              <a:gd name="T16" fmla="*/ 29 w 58"/>
              <a:gd name="T17" fmla="*/ 8 h 66"/>
              <a:gd name="T18" fmla="*/ 22 w 58"/>
              <a:gd name="T19" fmla="*/ 10 h 66"/>
              <a:gd name="T20" fmla="*/ 16 w 58"/>
              <a:gd name="T21" fmla="*/ 15 h 66"/>
              <a:gd name="T22" fmla="*/ 13 w 58"/>
              <a:gd name="T23" fmla="*/ 23 h 66"/>
              <a:gd name="T24" fmla="*/ 11 w 58"/>
              <a:gd name="T25" fmla="*/ 33 h 66"/>
              <a:gd name="T26" fmla="*/ 13 w 58"/>
              <a:gd name="T27" fmla="*/ 43 h 66"/>
              <a:gd name="T28" fmla="*/ 16 w 58"/>
              <a:gd name="T29" fmla="*/ 50 h 66"/>
              <a:gd name="T30" fmla="*/ 22 w 58"/>
              <a:gd name="T31" fmla="*/ 55 h 66"/>
              <a:gd name="T32" fmla="*/ 29 w 58"/>
              <a:gd name="T33" fmla="*/ 57 h 66"/>
              <a:gd name="T34" fmla="*/ 29 w 58"/>
              <a:gd name="T35" fmla="*/ 66 h 66"/>
              <a:gd name="T36" fmla="*/ 18 w 58"/>
              <a:gd name="T37" fmla="*/ 63 h 66"/>
              <a:gd name="T38" fmla="*/ 9 w 58"/>
              <a:gd name="T39" fmla="*/ 57 h 66"/>
              <a:gd name="T40" fmla="*/ 3 w 58"/>
              <a:gd name="T41" fmla="*/ 47 h 66"/>
              <a:gd name="T42" fmla="*/ 0 w 58"/>
              <a:gd name="T43" fmla="*/ 33 h 66"/>
              <a:gd name="T44" fmla="*/ 3 w 58"/>
              <a:gd name="T45" fmla="*/ 19 h 66"/>
              <a:gd name="T46" fmla="*/ 9 w 58"/>
              <a:gd name="T47" fmla="*/ 8 h 66"/>
              <a:gd name="T48" fmla="*/ 18 w 58"/>
              <a:gd name="T49" fmla="*/ 2 h 66"/>
              <a:gd name="T50" fmla="*/ 29 w 58"/>
              <a:gd name="T51" fmla="*/ 0 h 66"/>
              <a:gd name="T52" fmla="*/ 40 w 58"/>
              <a:gd name="T53" fmla="*/ 2 h 66"/>
              <a:gd name="T54" fmla="*/ 50 w 58"/>
              <a:gd name="T55" fmla="*/ 8 h 66"/>
              <a:gd name="T56" fmla="*/ 56 w 58"/>
              <a:gd name="T57" fmla="*/ 19 h 66"/>
              <a:gd name="T58" fmla="*/ 58 w 58"/>
              <a:gd name="T59" fmla="*/ 33 h 66"/>
              <a:gd name="T60" fmla="*/ 56 w 58"/>
              <a:gd name="T61" fmla="*/ 47 h 66"/>
              <a:gd name="T62" fmla="*/ 50 w 58"/>
              <a:gd name="T63" fmla="*/ 57 h 66"/>
              <a:gd name="T64" fmla="*/ 40 w 58"/>
              <a:gd name="T65" fmla="*/ 63 h 66"/>
              <a:gd name="T66" fmla="*/ 29 w 58"/>
              <a:gd name="T6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8" h="66">
                <a:moveTo>
                  <a:pt x="29" y="57"/>
                </a:moveTo>
                <a:cubicBezTo>
                  <a:pt x="32" y="57"/>
                  <a:pt x="35" y="56"/>
                  <a:pt x="37" y="55"/>
                </a:cubicBezTo>
                <a:cubicBezTo>
                  <a:pt x="39" y="54"/>
                  <a:pt x="41" y="52"/>
                  <a:pt x="42" y="50"/>
                </a:cubicBezTo>
                <a:cubicBezTo>
                  <a:pt x="44" y="48"/>
                  <a:pt x="45" y="46"/>
                  <a:pt x="46" y="43"/>
                </a:cubicBezTo>
                <a:cubicBezTo>
                  <a:pt x="47" y="40"/>
                  <a:pt x="47" y="36"/>
                  <a:pt x="47" y="33"/>
                </a:cubicBezTo>
                <a:cubicBezTo>
                  <a:pt x="47" y="29"/>
                  <a:pt x="47" y="26"/>
                  <a:pt x="46" y="23"/>
                </a:cubicBezTo>
                <a:cubicBezTo>
                  <a:pt x="45" y="20"/>
                  <a:pt x="44" y="17"/>
                  <a:pt x="42" y="15"/>
                </a:cubicBezTo>
                <a:cubicBezTo>
                  <a:pt x="41" y="13"/>
                  <a:pt x="39" y="11"/>
                  <a:pt x="37" y="10"/>
                </a:cubicBezTo>
                <a:cubicBezTo>
                  <a:pt x="35" y="9"/>
                  <a:pt x="32" y="8"/>
                  <a:pt x="29" y="8"/>
                </a:cubicBezTo>
                <a:cubicBezTo>
                  <a:pt x="27" y="8"/>
                  <a:pt x="24" y="9"/>
                  <a:pt x="22" y="10"/>
                </a:cubicBezTo>
                <a:cubicBezTo>
                  <a:pt x="20" y="11"/>
                  <a:pt x="18" y="13"/>
                  <a:pt x="16" y="15"/>
                </a:cubicBezTo>
                <a:cubicBezTo>
                  <a:pt x="15" y="17"/>
                  <a:pt x="13" y="20"/>
                  <a:pt x="13" y="23"/>
                </a:cubicBezTo>
                <a:cubicBezTo>
                  <a:pt x="12" y="26"/>
                  <a:pt x="11" y="29"/>
                  <a:pt x="11" y="33"/>
                </a:cubicBezTo>
                <a:cubicBezTo>
                  <a:pt x="11" y="36"/>
                  <a:pt x="12" y="40"/>
                  <a:pt x="13" y="43"/>
                </a:cubicBezTo>
                <a:cubicBezTo>
                  <a:pt x="13" y="46"/>
                  <a:pt x="15" y="48"/>
                  <a:pt x="16" y="50"/>
                </a:cubicBezTo>
                <a:cubicBezTo>
                  <a:pt x="18" y="52"/>
                  <a:pt x="20" y="54"/>
                  <a:pt x="22" y="55"/>
                </a:cubicBezTo>
                <a:cubicBezTo>
                  <a:pt x="24" y="56"/>
                  <a:pt x="27" y="57"/>
                  <a:pt x="29" y="57"/>
                </a:cubicBezTo>
                <a:moveTo>
                  <a:pt x="29" y="66"/>
                </a:moveTo>
                <a:cubicBezTo>
                  <a:pt x="25" y="66"/>
                  <a:pt x="22" y="65"/>
                  <a:pt x="18" y="63"/>
                </a:cubicBezTo>
                <a:cubicBezTo>
                  <a:pt x="15" y="62"/>
                  <a:pt x="12" y="60"/>
                  <a:pt x="9" y="57"/>
                </a:cubicBezTo>
                <a:cubicBezTo>
                  <a:pt x="6" y="54"/>
                  <a:pt x="4" y="51"/>
                  <a:pt x="3" y="47"/>
                </a:cubicBezTo>
                <a:cubicBezTo>
                  <a:pt x="1" y="43"/>
                  <a:pt x="0" y="38"/>
                  <a:pt x="0" y="33"/>
                </a:cubicBezTo>
                <a:cubicBezTo>
                  <a:pt x="0" y="28"/>
                  <a:pt x="1" y="23"/>
                  <a:pt x="3" y="19"/>
                </a:cubicBezTo>
                <a:cubicBezTo>
                  <a:pt x="4" y="15"/>
                  <a:pt x="6" y="11"/>
                  <a:pt x="9" y="8"/>
                </a:cubicBezTo>
                <a:cubicBezTo>
                  <a:pt x="12" y="6"/>
                  <a:pt x="15" y="3"/>
                  <a:pt x="18" y="2"/>
                </a:cubicBezTo>
                <a:cubicBezTo>
                  <a:pt x="22" y="0"/>
                  <a:pt x="25" y="0"/>
                  <a:pt x="29" y="0"/>
                </a:cubicBezTo>
                <a:cubicBezTo>
                  <a:pt x="33" y="0"/>
                  <a:pt x="37" y="0"/>
                  <a:pt x="40" y="2"/>
                </a:cubicBezTo>
                <a:cubicBezTo>
                  <a:pt x="44" y="3"/>
                  <a:pt x="47" y="6"/>
                  <a:pt x="50" y="8"/>
                </a:cubicBezTo>
                <a:cubicBezTo>
                  <a:pt x="52" y="11"/>
                  <a:pt x="54" y="15"/>
                  <a:pt x="56" y="19"/>
                </a:cubicBezTo>
                <a:cubicBezTo>
                  <a:pt x="58" y="23"/>
                  <a:pt x="58" y="28"/>
                  <a:pt x="58" y="33"/>
                </a:cubicBezTo>
                <a:cubicBezTo>
                  <a:pt x="58" y="38"/>
                  <a:pt x="58" y="43"/>
                  <a:pt x="56" y="47"/>
                </a:cubicBezTo>
                <a:cubicBezTo>
                  <a:pt x="54" y="51"/>
                  <a:pt x="52" y="54"/>
                  <a:pt x="50" y="57"/>
                </a:cubicBezTo>
                <a:cubicBezTo>
                  <a:pt x="47" y="60"/>
                  <a:pt x="44" y="62"/>
                  <a:pt x="40" y="63"/>
                </a:cubicBezTo>
                <a:cubicBezTo>
                  <a:pt x="37" y="65"/>
                  <a:pt x="33" y="66"/>
                  <a:pt x="29" y="66"/>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11455F42-D1D2-43DA-87E3-43B23B9E2AE2}"/>
              </a:ext>
            </a:extLst>
          </p:cNvPr>
          <p:cNvSpPr>
            <a:spLocks/>
          </p:cNvSpPr>
          <p:nvPr userDrawn="1"/>
        </p:nvSpPr>
        <p:spPr bwMode="auto">
          <a:xfrm>
            <a:off x="11355388" y="6272213"/>
            <a:ext cx="119063" cy="153988"/>
          </a:xfrm>
          <a:custGeom>
            <a:avLst/>
            <a:gdLst>
              <a:gd name="T0" fmla="*/ 0 w 51"/>
              <a:gd name="T1" fmla="*/ 64 h 64"/>
              <a:gd name="T2" fmla="*/ 0 w 51"/>
              <a:gd name="T3" fmla="*/ 1 h 64"/>
              <a:gd name="T4" fmla="*/ 9 w 51"/>
              <a:gd name="T5" fmla="*/ 1 h 64"/>
              <a:gd name="T6" fmla="*/ 10 w 51"/>
              <a:gd name="T7" fmla="*/ 10 h 64"/>
              <a:gd name="T8" fmla="*/ 10 w 51"/>
              <a:gd name="T9" fmla="*/ 10 h 64"/>
              <a:gd name="T10" fmla="*/ 20 w 51"/>
              <a:gd name="T11" fmla="*/ 3 h 64"/>
              <a:gd name="T12" fmla="*/ 32 w 51"/>
              <a:gd name="T13" fmla="*/ 0 h 64"/>
              <a:gd name="T14" fmla="*/ 46 w 51"/>
              <a:gd name="T15" fmla="*/ 6 h 64"/>
              <a:gd name="T16" fmla="*/ 51 w 51"/>
              <a:gd name="T17" fmla="*/ 24 h 64"/>
              <a:gd name="T18" fmla="*/ 51 w 51"/>
              <a:gd name="T19" fmla="*/ 64 h 64"/>
              <a:gd name="T20" fmla="*/ 40 w 51"/>
              <a:gd name="T21" fmla="*/ 64 h 64"/>
              <a:gd name="T22" fmla="*/ 40 w 51"/>
              <a:gd name="T23" fmla="*/ 26 h 64"/>
              <a:gd name="T24" fmla="*/ 37 w 51"/>
              <a:gd name="T25" fmla="*/ 13 h 64"/>
              <a:gd name="T26" fmla="*/ 28 w 51"/>
              <a:gd name="T27" fmla="*/ 9 h 64"/>
              <a:gd name="T28" fmla="*/ 20 w 51"/>
              <a:gd name="T29" fmla="*/ 11 h 64"/>
              <a:gd name="T30" fmla="*/ 11 w 51"/>
              <a:gd name="T31" fmla="*/ 19 h 64"/>
              <a:gd name="T32" fmla="*/ 11 w 51"/>
              <a:gd name="T33" fmla="*/ 64 h 64"/>
              <a:gd name="T34" fmla="*/ 0 w 51"/>
              <a:gd name="T3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 h="64">
                <a:moveTo>
                  <a:pt x="0" y="64"/>
                </a:moveTo>
                <a:cubicBezTo>
                  <a:pt x="0" y="1"/>
                  <a:pt x="0" y="1"/>
                  <a:pt x="0" y="1"/>
                </a:cubicBezTo>
                <a:cubicBezTo>
                  <a:pt x="9" y="1"/>
                  <a:pt x="9" y="1"/>
                  <a:pt x="9" y="1"/>
                </a:cubicBezTo>
                <a:cubicBezTo>
                  <a:pt x="10" y="10"/>
                  <a:pt x="10" y="10"/>
                  <a:pt x="10" y="10"/>
                </a:cubicBezTo>
                <a:cubicBezTo>
                  <a:pt x="10" y="10"/>
                  <a:pt x="10" y="10"/>
                  <a:pt x="10" y="10"/>
                </a:cubicBezTo>
                <a:cubicBezTo>
                  <a:pt x="13" y="7"/>
                  <a:pt x="17" y="5"/>
                  <a:pt x="20" y="3"/>
                </a:cubicBezTo>
                <a:cubicBezTo>
                  <a:pt x="23" y="1"/>
                  <a:pt x="27" y="0"/>
                  <a:pt x="32" y="0"/>
                </a:cubicBezTo>
                <a:cubicBezTo>
                  <a:pt x="38" y="0"/>
                  <a:pt x="43" y="2"/>
                  <a:pt x="46" y="6"/>
                </a:cubicBezTo>
                <a:cubicBezTo>
                  <a:pt x="49" y="10"/>
                  <a:pt x="51" y="16"/>
                  <a:pt x="51" y="24"/>
                </a:cubicBezTo>
                <a:cubicBezTo>
                  <a:pt x="51" y="64"/>
                  <a:pt x="51" y="64"/>
                  <a:pt x="51" y="64"/>
                </a:cubicBezTo>
                <a:cubicBezTo>
                  <a:pt x="40" y="64"/>
                  <a:pt x="40" y="64"/>
                  <a:pt x="40" y="64"/>
                </a:cubicBezTo>
                <a:cubicBezTo>
                  <a:pt x="40" y="26"/>
                  <a:pt x="40" y="26"/>
                  <a:pt x="40" y="26"/>
                </a:cubicBezTo>
                <a:cubicBezTo>
                  <a:pt x="40" y="20"/>
                  <a:pt x="39" y="15"/>
                  <a:pt x="37" y="13"/>
                </a:cubicBezTo>
                <a:cubicBezTo>
                  <a:pt x="35" y="10"/>
                  <a:pt x="32" y="9"/>
                  <a:pt x="28" y="9"/>
                </a:cubicBezTo>
                <a:cubicBezTo>
                  <a:pt x="25" y="9"/>
                  <a:pt x="22" y="10"/>
                  <a:pt x="20" y="11"/>
                </a:cubicBezTo>
                <a:cubicBezTo>
                  <a:pt x="17" y="13"/>
                  <a:pt x="14" y="15"/>
                  <a:pt x="11" y="19"/>
                </a:cubicBezTo>
                <a:cubicBezTo>
                  <a:pt x="11" y="64"/>
                  <a:pt x="11" y="64"/>
                  <a:pt x="11" y="64"/>
                </a:cubicBezTo>
                <a:lnTo>
                  <a:pt x="0" y="64"/>
                </a:lnTo>
                <a:close/>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a:extLst>
              <a:ext uri="{FF2B5EF4-FFF2-40B4-BE49-F238E27FC236}">
                <a16:creationId xmlns:a16="http://schemas.microsoft.com/office/drawing/2014/main" id="{4AA0F2BF-C767-44A1-9555-898DBD47958E}"/>
              </a:ext>
            </a:extLst>
          </p:cNvPr>
          <p:cNvSpPr>
            <a:spLocks noEditPoints="1"/>
          </p:cNvSpPr>
          <p:nvPr userDrawn="1"/>
        </p:nvSpPr>
        <p:spPr bwMode="auto">
          <a:xfrm>
            <a:off x="11504613" y="6272213"/>
            <a:ext cx="123825" cy="158750"/>
          </a:xfrm>
          <a:custGeom>
            <a:avLst/>
            <a:gdLst>
              <a:gd name="T0" fmla="*/ 10 w 53"/>
              <a:gd name="T1" fmla="*/ 28 h 66"/>
              <a:gd name="T2" fmla="*/ 44 w 53"/>
              <a:gd name="T3" fmla="*/ 28 h 66"/>
              <a:gd name="T4" fmla="*/ 40 w 53"/>
              <a:gd name="T5" fmla="*/ 13 h 66"/>
              <a:gd name="T6" fmla="*/ 28 w 53"/>
              <a:gd name="T7" fmla="*/ 8 h 66"/>
              <a:gd name="T8" fmla="*/ 22 w 53"/>
              <a:gd name="T9" fmla="*/ 9 h 66"/>
              <a:gd name="T10" fmla="*/ 16 w 53"/>
              <a:gd name="T11" fmla="*/ 13 h 66"/>
              <a:gd name="T12" fmla="*/ 12 w 53"/>
              <a:gd name="T13" fmla="*/ 19 h 66"/>
              <a:gd name="T14" fmla="*/ 10 w 53"/>
              <a:gd name="T15" fmla="*/ 28 h 66"/>
              <a:gd name="T16" fmla="*/ 30 w 53"/>
              <a:gd name="T17" fmla="*/ 66 h 66"/>
              <a:gd name="T18" fmla="*/ 18 w 53"/>
              <a:gd name="T19" fmla="*/ 63 h 66"/>
              <a:gd name="T20" fmla="*/ 9 w 53"/>
              <a:gd name="T21" fmla="*/ 57 h 66"/>
              <a:gd name="T22" fmla="*/ 2 w 53"/>
              <a:gd name="T23" fmla="*/ 47 h 66"/>
              <a:gd name="T24" fmla="*/ 0 w 53"/>
              <a:gd name="T25" fmla="*/ 33 h 66"/>
              <a:gd name="T26" fmla="*/ 2 w 53"/>
              <a:gd name="T27" fmla="*/ 19 h 66"/>
              <a:gd name="T28" fmla="*/ 9 w 53"/>
              <a:gd name="T29" fmla="*/ 8 h 66"/>
              <a:gd name="T30" fmla="*/ 18 w 53"/>
              <a:gd name="T31" fmla="*/ 2 h 66"/>
              <a:gd name="T32" fmla="*/ 28 w 53"/>
              <a:gd name="T33" fmla="*/ 0 h 66"/>
              <a:gd name="T34" fmla="*/ 39 w 53"/>
              <a:gd name="T35" fmla="*/ 2 h 66"/>
              <a:gd name="T36" fmla="*/ 47 w 53"/>
              <a:gd name="T37" fmla="*/ 8 h 66"/>
              <a:gd name="T38" fmla="*/ 51 w 53"/>
              <a:gd name="T39" fmla="*/ 17 h 66"/>
              <a:gd name="T40" fmla="*/ 53 w 53"/>
              <a:gd name="T41" fmla="*/ 29 h 66"/>
              <a:gd name="T42" fmla="*/ 53 w 53"/>
              <a:gd name="T43" fmla="*/ 32 h 66"/>
              <a:gd name="T44" fmla="*/ 53 w 53"/>
              <a:gd name="T45" fmla="*/ 35 h 66"/>
              <a:gd name="T46" fmla="*/ 10 w 53"/>
              <a:gd name="T47" fmla="*/ 35 h 66"/>
              <a:gd name="T48" fmla="*/ 17 w 53"/>
              <a:gd name="T49" fmla="*/ 51 h 66"/>
              <a:gd name="T50" fmla="*/ 31 w 53"/>
              <a:gd name="T51" fmla="*/ 57 h 66"/>
              <a:gd name="T52" fmla="*/ 40 w 53"/>
              <a:gd name="T53" fmla="*/ 56 h 66"/>
              <a:gd name="T54" fmla="*/ 47 w 53"/>
              <a:gd name="T55" fmla="*/ 52 h 66"/>
              <a:gd name="T56" fmla="*/ 51 w 53"/>
              <a:gd name="T57" fmla="*/ 59 h 66"/>
              <a:gd name="T58" fmla="*/ 41 w 53"/>
              <a:gd name="T59" fmla="*/ 64 h 66"/>
              <a:gd name="T60" fmla="*/ 30 w 53"/>
              <a:gd name="T6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66">
                <a:moveTo>
                  <a:pt x="10" y="28"/>
                </a:moveTo>
                <a:cubicBezTo>
                  <a:pt x="44" y="28"/>
                  <a:pt x="44" y="28"/>
                  <a:pt x="44" y="28"/>
                </a:cubicBezTo>
                <a:cubicBezTo>
                  <a:pt x="44" y="21"/>
                  <a:pt x="42" y="16"/>
                  <a:pt x="40" y="13"/>
                </a:cubicBezTo>
                <a:cubicBezTo>
                  <a:pt x="37" y="10"/>
                  <a:pt x="33" y="8"/>
                  <a:pt x="28" y="8"/>
                </a:cubicBezTo>
                <a:cubicBezTo>
                  <a:pt x="26" y="8"/>
                  <a:pt x="24" y="9"/>
                  <a:pt x="22" y="9"/>
                </a:cubicBezTo>
                <a:cubicBezTo>
                  <a:pt x="20" y="10"/>
                  <a:pt x="18" y="12"/>
                  <a:pt x="16" y="13"/>
                </a:cubicBezTo>
                <a:cubicBezTo>
                  <a:pt x="15" y="15"/>
                  <a:pt x="13" y="17"/>
                  <a:pt x="12" y="19"/>
                </a:cubicBezTo>
                <a:cubicBezTo>
                  <a:pt x="11" y="22"/>
                  <a:pt x="11" y="24"/>
                  <a:pt x="10" y="28"/>
                </a:cubicBezTo>
                <a:moveTo>
                  <a:pt x="30" y="66"/>
                </a:moveTo>
                <a:cubicBezTo>
                  <a:pt x="26" y="66"/>
                  <a:pt x="22" y="65"/>
                  <a:pt x="18" y="63"/>
                </a:cubicBezTo>
                <a:cubicBezTo>
                  <a:pt x="14" y="62"/>
                  <a:pt x="11" y="60"/>
                  <a:pt x="9" y="57"/>
                </a:cubicBezTo>
                <a:cubicBezTo>
                  <a:pt x="6" y="54"/>
                  <a:pt x="4" y="51"/>
                  <a:pt x="2" y="47"/>
                </a:cubicBezTo>
                <a:cubicBezTo>
                  <a:pt x="1" y="43"/>
                  <a:pt x="0" y="38"/>
                  <a:pt x="0" y="33"/>
                </a:cubicBezTo>
                <a:cubicBezTo>
                  <a:pt x="0" y="28"/>
                  <a:pt x="1" y="23"/>
                  <a:pt x="2" y="19"/>
                </a:cubicBezTo>
                <a:cubicBezTo>
                  <a:pt x="4" y="15"/>
                  <a:pt x="6" y="11"/>
                  <a:pt x="9" y="8"/>
                </a:cubicBezTo>
                <a:cubicBezTo>
                  <a:pt x="11" y="6"/>
                  <a:pt x="14" y="3"/>
                  <a:pt x="18" y="2"/>
                </a:cubicBezTo>
                <a:cubicBezTo>
                  <a:pt x="21" y="0"/>
                  <a:pt x="24" y="0"/>
                  <a:pt x="28" y="0"/>
                </a:cubicBezTo>
                <a:cubicBezTo>
                  <a:pt x="32" y="0"/>
                  <a:pt x="36" y="0"/>
                  <a:pt x="39" y="2"/>
                </a:cubicBezTo>
                <a:cubicBezTo>
                  <a:pt x="42" y="3"/>
                  <a:pt x="44" y="5"/>
                  <a:pt x="47" y="8"/>
                </a:cubicBezTo>
                <a:cubicBezTo>
                  <a:pt x="49" y="10"/>
                  <a:pt x="50" y="13"/>
                  <a:pt x="51" y="17"/>
                </a:cubicBezTo>
                <a:cubicBezTo>
                  <a:pt x="53" y="21"/>
                  <a:pt x="53" y="25"/>
                  <a:pt x="53" y="29"/>
                </a:cubicBezTo>
                <a:cubicBezTo>
                  <a:pt x="53" y="30"/>
                  <a:pt x="53" y="31"/>
                  <a:pt x="53" y="32"/>
                </a:cubicBezTo>
                <a:cubicBezTo>
                  <a:pt x="53" y="34"/>
                  <a:pt x="53" y="34"/>
                  <a:pt x="53" y="35"/>
                </a:cubicBezTo>
                <a:cubicBezTo>
                  <a:pt x="10" y="35"/>
                  <a:pt x="10" y="35"/>
                  <a:pt x="10" y="35"/>
                </a:cubicBezTo>
                <a:cubicBezTo>
                  <a:pt x="11" y="42"/>
                  <a:pt x="13" y="47"/>
                  <a:pt x="17" y="51"/>
                </a:cubicBezTo>
                <a:cubicBezTo>
                  <a:pt x="20" y="55"/>
                  <a:pt x="25" y="57"/>
                  <a:pt x="31" y="57"/>
                </a:cubicBezTo>
                <a:cubicBezTo>
                  <a:pt x="34" y="57"/>
                  <a:pt x="37" y="57"/>
                  <a:pt x="40" y="56"/>
                </a:cubicBezTo>
                <a:cubicBezTo>
                  <a:pt x="42" y="55"/>
                  <a:pt x="45" y="54"/>
                  <a:pt x="47" y="52"/>
                </a:cubicBezTo>
                <a:cubicBezTo>
                  <a:pt x="51" y="59"/>
                  <a:pt x="51" y="59"/>
                  <a:pt x="51" y="59"/>
                </a:cubicBezTo>
                <a:cubicBezTo>
                  <a:pt x="48" y="61"/>
                  <a:pt x="45" y="62"/>
                  <a:pt x="41" y="64"/>
                </a:cubicBezTo>
                <a:cubicBezTo>
                  <a:pt x="38" y="65"/>
                  <a:pt x="34" y="66"/>
                  <a:pt x="30" y="66"/>
                </a:cubicBezTo>
              </a:path>
            </a:pathLst>
          </a:custGeom>
          <a:solidFill>
            <a:srgbClr val="012E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8">
            <a:extLst>
              <a:ext uri="{FF2B5EF4-FFF2-40B4-BE49-F238E27FC236}">
                <a16:creationId xmlns:a16="http://schemas.microsoft.com/office/drawing/2014/main" id="{7AB08401-E68E-4013-8A47-38C3601782E4}"/>
              </a:ext>
            </a:extLst>
          </p:cNvPr>
          <p:cNvSpPr>
            <a:spLocks noChangeArrowheads="1"/>
          </p:cNvSpPr>
          <p:nvPr userDrawn="1"/>
        </p:nvSpPr>
        <p:spPr bwMode="auto">
          <a:xfrm>
            <a:off x="10701338" y="6461126"/>
            <a:ext cx="193675" cy="34925"/>
          </a:xfrm>
          <a:prstGeom prst="rect">
            <a:avLst/>
          </a:prstGeom>
          <a:solidFill>
            <a:srgbClr val="DC292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9">
            <a:extLst>
              <a:ext uri="{FF2B5EF4-FFF2-40B4-BE49-F238E27FC236}">
                <a16:creationId xmlns:a16="http://schemas.microsoft.com/office/drawing/2014/main" id="{89BA0A71-E2CF-41DB-B9EA-43509416F895}"/>
              </a:ext>
            </a:extLst>
          </p:cNvPr>
          <p:cNvSpPr>
            <a:spLocks noChangeArrowheads="1"/>
          </p:cNvSpPr>
          <p:nvPr userDrawn="1"/>
        </p:nvSpPr>
        <p:spPr bwMode="auto">
          <a:xfrm>
            <a:off x="10944225" y="6461126"/>
            <a:ext cx="196850" cy="34925"/>
          </a:xfrm>
          <a:prstGeom prst="rect">
            <a:avLst/>
          </a:prstGeom>
          <a:solidFill>
            <a:srgbClr val="F0CD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0">
            <a:extLst>
              <a:ext uri="{FF2B5EF4-FFF2-40B4-BE49-F238E27FC236}">
                <a16:creationId xmlns:a16="http://schemas.microsoft.com/office/drawing/2014/main" id="{A0133838-B6F4-4E67-A182-9A21D0F859D5}"/>
              </a:ext>
            </a:extLst>
          </p:cNvPr>
          <p:cNvSpPr>
            <a:spLocks noChangeArrowheads="1"/>
          </p:cNvSpPr>
          <p:nvPr userDrawn="1"/>
        </p:nvSpPr>
        <p:spPr bwMode="auto">
          <a:xfrm>
            <a:off x="11190288" y="6461126"/>
            <a:ext cx="193675" cy="34925"/>
          </a:xfrm>
          <a:prstGeom prst="rect">
            <a:avLst/>
          </a:prstGeom>
          <a:solidFill>
            <a:srgbClr val="6A8A3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1">
            <a:extLst>
              <a:ext uri="{FF2B5EF4-FFF2-40B4-BE49-F238E27FC236}">
                <a16:creationId xmlns:a16="http://schemas.microsoft.com/office/drawing/2014/main" id="{546DEDAD-26B3-417A-A7CF-FE08BCBF9310}"/>
              </a:ext>
            </a:extLst>
          </p:cNvPr>
          <p:cNvSpPr>
            <a:spLocks noChangeArrowheads="1"/>
          </p:cNvSpPr>
          <p:nvPr userDrawn="1"/>
        </p:nvSpPr>
        <p:spPr bwMode="auto">
          <a:xfrm>
            <a:off x="11433175" y="6461126"/>
            <a:ext cx="195263" cy="34925"/>
          </a:xfrm>
          <a:prstGeom prst="rect">
            <a:avLst/>
          </a:prstGeom>
          <a:solidFill>
            <a:srgbClr val="21409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8797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8F4BF9-E62A-3E4E-9B9C-357FFF55C8AD}"/>
              </a:ext>
            </a:extLst>
          </p:cNvPr>
          <p:cNvSpPr/>
          <p:nvPr userDrawn="1"/>
        </p:nvSpPr>
        <p:spPr>
          <a:xfrm>
            <a:off x="1054443" y="1153297"/>
            <a:ext cx="10058400" cy="329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b="10033"/>
          <a:stretch/>
        </p:blipFill>
        <p:spPr>
          <a:xfrm>
            <a:off x="520" y="0"/>
            <a:ext cx="12190960" cy="6169981"/>
          </a:xfrm>
          <a:prstGeom prst="rect">
            <a:avLst/>
          </a:prstGeom>
        </p:spPr>
      </p:pic>
      <p:sp>
        <p:nvSpPr>
          <p:cNvPr id="5" name="Title 1">
            <a:extLst>
              <a:ext uri="{FF2B5EF4-FFF2-40B4-BE49-F238E27FC236}">
                <a16:creationId xmlns:a16="http://schemas.microsoft.com/office/drawing/2014/main" id="{5118F999-11E4-4C5E-8CB9-DB8F6571C91F}"/>
              </a:ext>
            </a:extLst>
          </p:cNvPr>
          <p:cNvSpPr>
            <a:spLocks noGrp="1"/>
          </p:cNvSpPr>
          <p:nvPr>
            <p:ph type="title" hasCustomPrompt="1"/>
          </p:nvPr>
        </p:nvSpPr>
        <p:spPr>
          <a:xfrm>
            <a:off x="407367" y="356024"/>
            <a:ext cx="2655636" cy="307777"/>
          </a:xfrm>
          <a:prstGeom prst="rect">
            <a:avLst/>
          </a:prstGeom>
          <a:solidFill>
            <a:schemeClr val="bg2"/>
          </a:solidFill>
        </p:spPr>
        <p:txBody>
          <a:bodyPr wrap="square" lIns="144000" tIns="0" rIns="36000" bIns="0">
            <a:noAutofit/>
          </a:bodyPr>
          <a:lstStyle>
            <a:lvl1pPr marL="0" algn="l" defTabSz="914400" rtl="0" eaLnBrk="1" latinLnBrk="0" hangingPunct="1">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stStyle>
          <a:p>
            <a:r>
              <a:rPr lang="en-US" dirty="0"/>
              <a:t>Insert heading here</a:t>
            </a:r>
            <a:endParaRPr lang="en-ZA" dirty="0"/>
          </a:p>
        </p:txBody>
      </p:sp>
      <p:sp>
        <p:nvSpPr>
          <p:cNvPr id="6" name="Rectangle 5">
            <a:extLst>
              <a:ext uri="{FF2B5EF4-FFF2-40B4-BE49-F238E27FC236}">
                <a16:creationId xmlns:a16="http://schemas.microsoft.com/office/drawing/2014/main" id="{A3FA8ECD-23C6-4F7A-A5C5-B8D78C014159}"/>
              </a:ext>
            </a:extLst>
          </p:cNvPr>
          <p:cNvSpPr/>
          <p:nvPr userDrawn="1"/>
        </p:nvSpPr>
        <p:spPr>
          <a:xfrm>
            <a:off x="0" y="6036816"/>
            <a:ext cx="12192000" cy="821184"/>
          </a:xfrm>
          <a:prstGeom prst="rect">
            <a:avLst/>
          </a:prstGeom>
          <a:solidFill>
            <a:srgbClr val="072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AutoShape 3">
            <a:extLst>
              <a:ext uri="{FF2B5EF4-FFF2-40B4-BE49-F238E27FC236}">
                <a16:creationId xmlns:a16="http://schemas.microsoft.com/office/drawing/2014/main" id="{74804D2D-6C87-48A3-8097-AEA3E066E1D3}"/>
              </a:ext>
            </a:extLst>
          </p:cNvPr>
          <p:cNvSpPr>
            <a:spLocks noChangeAspect="1" noChangeArrowheads="1" noTextEdit="1"/>
          </p:cNvSpPr>
          <p:nvPr userDrawn="1"/>
        </p:nvSpPr>
        <p:spPr bwMode="auto">
          <a:xfrm>
            <a:off x="-15875" y="6205538"/>
            <a:ext cx="1219200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AEB46875-DACA-4124-A32C-5EBD82C30257}"/>
              </a:ext>
            </a:extLst>
          </p:cNvPr>
          <p:cNvSpPr>
            <a:spLocks noChangeShapeType="1"/>
          </p:cNvSpPr>
          <p:nvPr userDrawn="1"/>
        </p:nvSpPr>
        <p:spPr bwMode="auto">
          <a:xfrm>
            <a:off x="11717338" y="6426200"/>
            <a:ext cx="458788"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0CF675A1-EE5F-4781-B5A7-A4E12A709E91}"/>
              </a:ext>
            </a:extLst>
          </p:cNvPr>
          <p:cNvSpPr>
            <a:spLocks noEditPoints="1"/>
          </p:cNvSpPr>
          <p:nvPr userDrawn="1"/>
        </p:nvSpPr>
        <p:spPr bwMode="auto">
          <a:xfrm>
            <a:off x="10318750" y="6205538"/>
            <a:ext cx="1300163" cy="290512"/>
          </a:xfrm>
          <a:custGeom>
            <a:avLst/>
            <a:gdLst>
              <a:gd name="T0" fmla="*/ 48 w 556"/>
              <a:gd name="T1" fmla="*/ 83 h 121"/>
              <a:gd name="T2" fmla="*/ 73 w 556"/>
              <a:gd name="T3" fmla="*/ 29 h 121"/>
              <a:gd name="T4" fmla="*/ 75 w 556"/>
              <a:gd name="T5" fmla="*/ 10 h 121"/>
              <a:gd name="T6" fmla="*/ 62 w 556"/>
              <a:gd name="T7" fmla="*/ 14 h 121"/>
              <a:gd name="T8" fmla="*/ 103 w 556"/>
              <a:gd name="T9" fmla="*/ 56 h 121"/>
              <a:gd name="T10" fmla="*/ 128 w 556"/>
              <a:gd name="T11" fmla="*/ 50 h 121"/>
              <a:gd name="T12" fmla="*/ 116 w 556"/>
              <a:gd name="T13" fmla="*/ 114 h 121"/>
              <a:gd name="T14" fmla="*/ 109 w 556"/>
              <a:gd name="T15" fmla="*/ 93 h 121"/>
              <a:gd name="T16" fmla="*/ 135 w 556"/>
              <a:gd name="T17" fmla="*/ 106 h 121"/>
              <a:gd name="T18" fmla="*/ 128 w 556"/>
              <a:gd name="T19" fmla="*/ 119 h 121"/>
              <a:gd name="T20" fmla="*/ 125 w 556"/>
              <a:gd name="T21" fmla="*/ 84 h 121"/>
              <a:gd name="T22" fmla="*/ 106 w 556"/>
              <a:gd name="T23" fmla="*/ 70 h 121"/>
              <a:gd name="T24" fmla="*/ 136 w 556"/>
              <a:gd name="T25" fmla="*/ 59 h 121"/>
              <a:gd name="T26" fmla="*/ 146 w 556"/>
              <a:gd name="T27" fmla="*/ 29 h 121"/>
              <a:gd name="T28" fmla="*/ 98 w 556"/>
              <a:gd name="T29" fmla="*/ 34 h 121"/>
              <a:gd name="T30" fmla="*/ 99 w 556"/>
              <a:gd name="T31" fmla="*/ 68 h 121"/>
              <a:gd name="T32" fmla="*/ 98 w 556"/>
              <a:gd name="T33" fmla="*/ 90 h 121"/>
              <a:gd name="T34" fmla="*/ 104 w 556"/>
              <a:gd name="T35" fmla="*/ 120 h 121"/>
              <a:gd name="T36" fmla="*/ 187 w 556"/>
              <a:gd name="T37" fmla="*/ 37 h 121"/>
              <a:gd name="T38" fmla="*/ 209 w 556"/>
              <a:gd name="T39" fmla="*/ 52 h 121"/>
              <a:gd name="T40" fmla="*/ 169 w 556"/>
              <a:gd name="T41" fmla="*/ 25 h 121"/>
              <a:gd name="T42" fmla="*/ 249 w 556"/>
              <a:gd name="T43" fmla="*/ 94 h 121"/>
              <a:gd name="T44" fmla="*/ 251 w 556"/>
              <a:gd name="T45" fmla="*/ 85 h 121"/>
              <a:gd name="T46" fmla="*/ 259 w 556"/>
              <a:gd name="T47" fmla="*/ 29 h 121"/>
              <a:gd name="T48" fmla="*/ 222 w 556"/>
              <a:gd name="T49" fmla="*/ 30 h 121"/>
              <a:gd name="T50" fmla="*/ 235 w 556"/>
              <a:gd name="T51" fmla="*/ 88 h 121"/>
              <a:gd name="T52" fmla="*/ 309 w 556"/>
              <a:gd name="T53" fmla="*/ 88 h 121"/>
              <a:gd name="T54" fmla="*/ 302 w 556"/>
              <a:gd name="T55" fmla="*/ 59 h 121"/>
              <a:gd name="T56" fmla="*/ 282 w 556"/>
              <a:gd name="T57" fmla="*/ 45 h 121"/>
              <a:gd name="T58" fmla="*/ 313 w 556"/>
              <a:gd name="T59" fmla="*/ 35 h 121"/>
              <a:gd name="T60" fmla="*/ 273 w 556"/>
              <a:gd name="T61" fmla="*/ 39 h 121"/>
              <a:gd name="T62" fmla="*/ 290 w 556"/>
              <a:gd name="T63" fmla="*/ 64 h 121"/>
              <a:gd name="T64" fmla="*/ 302 w 556"/>
              <a:gd name="T65" fmla="*/ 83 h 121"/>
              <a:gd name="T66" fmla="*/ 279 w 556"/>
              <a:gd name="T67" fmla="*/ 91 h 121"/>
              <a:gd name="T68" fmla="*/ 359 w 556"/>
              <a:gd name="T69" fmla="*/ 83 h 121"/>
              <a:gd name="T70" fmla="*/ 342 w 556"/>
              <a:gd name="T71" fmla="*/ 38 h 121"/>
              <a:gd name="T72" fmla="*/ 333 w 556"/>
              <a:gd name="T73" fmla="*/ 12 h 121"/>
              <a:gd name="T74" fmla="*/ 331 w 556"/>
              <a:gd name="T75" fmla="*/ 73 h 121"/>
              <a:gd name="T76" fmla="*/ 396 w 556"/>
              <a:gd name="T77" fmla="*/ 85 h 121"/>
              <a:gd name="T78" fmla="*/ 380 w 556"/>
              <a:gd name="T79" fmla="*/ 51 h 121"/>
              <a:gd name="T80" fmla="*/ 409 w 556"/>
              <a:gd name="T81" fmla="*/ 43 h 121"/>
              <a:gd name="T82" fmla="*/ 404 w 556"/>
              <a:gd name="T83" fmla="*/ 83 h 121"/>
              <a:gd name="T84" fmla="*/ 423 w 556"/>
              <a:gd name="T85" fmla="*/ 75 h 121"/>
              <a:gd name="T86" fmla="*/ 396 w 556"/>
              <a:gd name="T87" fmla="*/ 28 h 121"/>
              <a:gd name="T88" fmla="*/ 370 w 556"/>
              <a:gd name="T89" fmla="*/ 75 h 121"/>
              <a:gd name="T90" fmla="*/ 450 w 556"/>
              <a:gd name="T91" fmla="*/ 47 h 121"/>
              <a:gd name="T92" fmla="*/ 479 w 556"/>
              <a:gd name="T93" fmla="*/ 92 h 121"/>
              <a:gd name="T94" fmla="*/ 459 w 556"/>
              <a:gd name="T95" fmla="*/ 31 h 121"/>
              <a:gd name="T96" fmla="*/ 439 w 556"/>
              <a:gd name="T97" fmla="*/ 92 h 121"/>
              <a:gd name="T98" fmla="*/ 525 w 556"/>
              <a:gd name="T99" fmla="*/ 37 h 121"/>
              <a:gd name="T100" fmla="*/ 533 w 556"/>
              <a:gd name="T101" fmla="*/ 94 h 121"/>
              <a:gd name="T102" fmla="*/ 534 w 556"/>
              <a:gd name="T103" fmla="*/ 85 h 121"/>
              <a:gd name="T104" fmla="*/ 556 w 556"/>
              <a:gd name="T105" fmla="*/ 57 h 121"/>
              <a:gd name="T106" fmla="*/ 521 w 556"/>
              <a:gd name="T107" fmla="*/ 30 h 121"/>
              <a:gd name="T108" fmla="*/ 512 w 556"/>
              <a:gd name="T109" fmla="*/ 8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56" h="121">
                <a:moveTo>
                  <a:pt x="0" y="92"/>
                </a:moveTo>
                <a:cubicBezTo>
                  <a:pt x="0" y="7"/>
                  <a:pt x="0" y="7"/>
                  <a:pt x="0" y="7"/>
                </a:cubicBezTo>
                <a:cubicBezTo>
                  <a:pt x="11" y="7"/>
                  <a:pt x="11" y="7"/>
                  <a:pt x="11" y="7"/>
                </a:cubicBezTo>
                <a:cubicBezTo>
                  <a:pt x="11" y="83"/>
                  <a:pt x="11" y="83"/>
                  <a:pt x="11" y="83"/>
                </a:cubicBezTo>
                <a:cubicBezTo>
                  <a:pt x="48" y="83"/>
                  <a:pt x="48" y="83"/>
                  <a:pt x="48" y="83"/>
                </a:cubicBezTo>
                <a:cubicBezTo>
                  <a:pt x="48" y="92"/>
                  <a:pt x="48" y="92"/>
                  <a:pt x="48" y="92"/>
                </a:cubicBezTo>
                <a:lnTo>
                  <a:pt x="0" y="92"/>
                </a:lnTo>
                <a:close/>
                <a:moveTo>
                  <a:pt x="62" y="92"/>
                </a:moveTo>
                <a:cubicBezTo>
                  <a:pt x="73" y="92"/>
                  <a:pt x="73" y="92"/>
                  <a:pt x="73" y="92"/>
                </a:cubicBezTo>
                <a:cubicBezTo>
                  <a:pt x="73" y="29"/>
                  <a:pt x="73" y="29"/>
                  <a:pt x="73" y="29"/>
                </a:cubicBezTo>
                <a:cubicBezTo>
                  <a:pt x="62" y="29"/>
                  <a:pt x="62" y="29"/>
                  <a:pt x="62" y="29"/>
                </a:cubicBezTo>
                <a:lnTo>
                  <a:pt x="62" y="92"/>
                </a:lnTo>
                <a:close/>
                <a:moveTo>
                  <a:pt x="67" y="16"/>
                </a:moveTo>
                <a:cubicBezTo>
                  <a:pt x="69" y="16"/>
                  <a:pt x="71" y="16"/>
                  <a:pt x="73" y="14"/>
                </a:cubicBezTo>
                <a:cubicBezTo>
                  <a:pt x="74" y="13"/>
                  <a:pt x="75" y="12"/>
                  <a:pt x="75" y="10"/>
                </a:cubicBezTo>
                <a:cubicBezTo>
                  <a:pt x="75" y="7"/>
                  <a:pt x="74" y="6"/>
                  <a:pt x="73" y="5"/>
                </a:cubicBezTo>
                <a:cubicBezTo>
                  <a:pt x="71" y="3"/>
                  <a:pt x="69" y="3"/>
                  <a:pt x="67" y="3"/>
                </a:cubicBezTo>
                <a:cubicBezTo>
                  <a:pt x="65" y="3"/>
                  <a:pt x="64" y="3"/>
                  <a:pt x="62" y="5"/>
                </a:cubicBezTo>
                <a:cubicBezTo>
                  <a:pt x="61" y="6"/>
                  <a:pt x="60" y="7"/>
                  <a:pt x="60" y="10"/>
                </a:cubicBezTo>
                <a:cubicBezTo>
                  <a:pt x="60" y="12"/>
                  <a:pt x="61" y="13"/>
                  <a:pt x="62" y="14"/>
                </a:cubicBezTo>
                <a:cubicBezTo>
                  <a:pt x="64" y="16"/>
                  <a:pt x="65" y="16"/>
                  <a:pt x="67" y="16"/>
                </a:cubicBezTo>
                <a:moveTo>
                  <a:pt x="115" y="65"/>
                </a:moveTo>
                <a:cubicBezTo>
                  <a:pt x="113" y="65"/>
                  <a:pt x="111" y="65"/>
                  <a:pt x="110" y="64"/>
                </a:cubicBezTo>
                <a:cubicBezTo>
                  <a:pt x="108" y="63"/>
                  <a:pt x="107" y="62"/>
                  <a:pt x="106" y="61"/>
                </a:cubicBezTo>
                <a:cubicBezTo>
                  <a:pt x="104" y="60"/>
                  <a:pt x="103" y="58"/>
                  <a:pt x="103" y="56"/>
                </a:cubicBezTo>
                <a:cubicBezTo>
                  <a:pt x="102" y="55"/>
                  <a:pt x="102" y="52"/>
                  <a:pt x="102" y="50"/>
                </a:cubicBezTo>
                <a:cubicBezTo>
                  <a:pt x="102" y="45"/>
                  <a:pt x="103" y="42"/>
                  <a:pt x="106" y="39"/>
                </a:cubicBezTo>
                <a:cubicBezTo>
                  <a:pt x="108" y="37"/>
                  <a:pt x="111" y="35"/>
                  <a:pt x="115" y="35"/>
                </a:cubicBezTo>
                <a:cubicBezTo>
                  <a:pt x="119" y="35"/>
                  <a:pt x="122" y="37"/>
                  <a:pt x="124" y="39"/>
                </a:cubicBezTo>
                <a:cubicBezTo>
                  <a:pt x="127" y="42"/>
                  <a:pt x="128" y="45"/>
                  <a:pt x="128" y="50"/>
                </a:cubicBezTo>
                <a:cubicBezTo>
                  <a:pt x="128" y="52"/>
                  <a:pt x="128" y="55"/>
                  <a:pt x="127" y="56"/>
                </a:cubicBezTo>
                <a:cubicBezTo>
                  <a:pt x="127" y="58"/>
                  <a:pt x="126" y="60"/>
                  <a:pt x="124" y="61"/>
                </a:cubicBezTo>
                <a:cubicBezTo>
                  <a:pt x="123" y="62"/>
                  <a:pt x="122" y="63"/>
                  <a:pt x="120" y="64"/>
                </a:cubicBezTo>
                <a:cubicBezTo>
                  <a:pt x="118" y="65"/>
                  <a:pt x="117" y="65"/>
                  <a:pt x="115" y="65"/>
                </a:cubicBezTo>
                <a:moveTo>
                  <a:pt x="116" y="114"/>
                </a:moveTo>
                <a:cubicBezTo>
                  <a:pt x="111" y="114"/>
                  <a:pt x="106" y="113"/>
                  <a:pt x="103" y="111"/>
                </a:cubicBezTo>
                <a:cubicBezTo>
                  <a:pt x="100" y="109"/>
                  <a:pt x="98" y="106"/>
                  <a:pt x="98" y="103"/>
                </a:cubicBezTo>
                <a:cubicBezTo>
                  <a:pt x="98" y="101"/>
                  <a:pt x="99" y="99"/>
                  <a:pt x="100" y="97"/>
                </a:cubicBezTo>
                <a:cubicBezTo>
                  <a:pt x="101" y="95"/>
                  <a:pt x="102" y="94"/>
                  <a:pt x="105" y="92"/>
                </a:cubicBezTo>
                <a:cubicBezTo>
                  <a:pt x="106" y="93"/>
                  <a:pt x="108" y="93"/>
                  <a:pt x="109" y="93"/>
                </a:cubicBezTo>
                <a:cubicBezTo>
                  <a:pt x="110" y="93"/>
                  <a:pt x="112" y="93"/>
                  <a:pt x="113" y="93"/>
                </a:cubicBezTo>
                <a:cubicBezTo>
                  <a:pt x="124" y="93"/>
                  <a:pt x="124" y="93"/>
                  <a:pt x="124" y="93"/>
                </a:cubicBezTo>
                <a:cubicBezTo>
                  <a:pt x="128" y="93"/>
                  <a:pt x="131" y="94"/>
                  <a:pt x="133" y="95"/>
                </a:cubicBezTo>
                <a:cubicBezTo>
                  <a:pt x="135" y="96"/>
                  <a:pt x="136" y="98"/>
                  <a:pt x="136" y="101"/>
                </a:cubicBezTo>
                <a:cubicBezTo>
                  <a:pt x="136" y="103"/>
                  <a:pt x="136" y="104"/>
                  <a:pt x="135" y="106"/>
                </a:cubicBezTo>
                <a:cubicBezTo>
                  <a:pt x="134" y="107"/>
                  <a:pt x="133" y="109"/>
                  <a:pt x="131" y="110"/>
                </a:cubicBezTo>
                <a:cubicBezTo>
                  <a:pt x="129" y="111"/>
                  <a:pt x="127" y="112"/>
                  <a:pt x="125" y="113"/>
                </a:cubicBezTo>
                <a:cubicBezTo>
                  <a:pt x="122" y="113"/>
                  <a:pt x="120" y="114"/>
                  <a:pt x="116" y="114"/>
                </a:cubicBezTo>
                <a:moveTo>
                  <a:pt x="115" y="121"/>
                </a:moveTo>
                <a:cubicBezTo>
                  <a:pt x="120" y="121"/>
                  <a:pt x="124" y="120"/>
                  <a:pt x="128" y="119"/>
                </a:cubicBezTo>
                <a:cubicBezTo>
                  <a:pt x="132" y="118"/>
                  <a:pt x="135" y="117"/>
                  <a:pt x="138" y="115"/>
                </a:cubicBezTo>
                <a:cubicBezTo>
                  <a:pt x="141" y="113"/>
                  <a:pt x="143" y="110"/>
                  <a:pt x="145" y="108"/>
                </a:cubicBezTo>
                <a:cubicBezTo>
                  <a:pt x="146" y="105"/>
                  <a:pt x="147" y="102"/>
                  <a:pt x="147" y="99"/>
                </a:cubicBezTo>
                <a:cubicBezTo>
                  <a:pt x="147" y="94"/>
                  <a:pt x="145" y="90"/>
                  <a:pt x="141" y="88"/>
                </a:cubicBezTo>
                <a:cubicBezTo>
                  <a:pt x="138" y="86"/>
                  <a:pt x="132" y="84"/>
                  <a:pt x="125" y="84"/>
                </a:cubicBezTo>
                <a:cubicBezTo>
                  <a:pt x="113" y="84"/>
                  <a:pt x="113" y="84"/>
                  <a:pt x="113" y="84"/>
                </a:cubicBezTo>
                <a:cubicBezTo>
                  <a:pt x="108" y="84"/>
                  <a:pt x="105" y="84"/>
                  <a:pt x="104" y="82"/>
                </a:cubicBezTo>
                <a:cubicBezTo>
                  <a:pt x="102" y="81"/>
                  <a:pt x="102" y="79"/>
                  <a:pt x="102" y="77"/>
                </a:cubicBezTo>
                <a:cubicBezTo>
                  <a:pt x="102" y="76"/>
                  <a:pt x="102" y="74"/>
                  <a:pt x="103" y="73"/>
                </a:cubicBezTo>
                <a:cubicBezTo>
                  <a:pt x="103" y="72"/>
                  <a:pt x="104" y="71"/>
                  <a:pt x="106" y="70"/>
                </a:cubicBezTo>
                <a:cubicBezTo>
                  <a:pt x="107" y="71"/>
                  <a:pt x="109" y="71"/>
                  <a:pt x="110" y="72"/>
                </a:cubicBezTo>
                <a:cubicBezTo>
                  <a:pt x="112" y="72"/>
                  <a:pt x="113" y="72"/>
                  <a:pt x="115" y="72"/>
                </a:cubicBezTo>
                <a:cubicBezTo>
                  <a:pt x="118" y="72"/>
                  <a:pt x="121" y="72"/>
                  <a:pt x="124" y="71"/>
                </a:cubicBezTo>
                <a:cubicBezTo>
                  <a:pt x="127" y="70"/>
                  <a:pt x="129" y="68"/>
                  <a:pt x="131" y="66"/>
                </a:cubicBezTo>
                <a:cubicBezTo>
                  <a:pt x="133" y="64"/>
                  <a:pt x="135" y="62"/>
                  <a:pt x="136" y="59"/>
                </a:cubicBezTo>
                <a:cubicBezTo>
                  <a:pt x="137" y="57"/>
                  <a:pt x="138" y="54"/>
                  <a:pt x="138" y="50"/>
                </a:cubicBezTo>
                <a:cubicBezTo>
                  <a:pt x="138" y="48"/>
                  <a:pt x="137" y="45"/>
                  <a:pt x="136" y="43"/>
                </a:cubicBezTo>
                <a:cubicBezTo>
                  <a:pt x="135" y="41"/>
                  <a:pt x="134" y="39"/>
                  <a:pt x="133" y="37"/>
                </a:cubicBezTo>
                <a:cubicBezTo>
                  <a:pt x="146" y="37"/>
                  <a:pt x="146" y="37"/>
                  <a:pt x="146" y="37"/>
                </a:cubicBezTo>
                <a:cubicBezTo>
                  <a:pt x="146" y="29"/>
                  <a:pt x="146" y="29"/>
                  <a:pt x="146" y="29"/>
                </a:cubicBezTo>
                <a:cubicBezTo>
                  <a:pt x="124" y="29"/>
                  <a:pt x="124" y="29"/>
                  <a:pt x="124" y="29"/>
                </a:cubicBezTo>
                <a:cubicBezTo>
                  <a:pt x="123" y="29"/>
                  <a:pt x="121" y="28"/>
                  <a:pt x="120" y="28"/>
                </a:cubicBezTo>
                <a:cubicBezTo>
                  <a:pt x="118" y="28"/>
                  <a:pt x="117" y="28"/>
                  <a:pt x="115" y="28"/>
                </a:cubicBezTo>
                <a:cubicBezTo>
                  <a:pt x="112" y="28"/>
                  <a:pt x="109" y="28"/>
                  <a:pt x="106" y="29"/>
                </a:cubicBezTo>
                <a:cubicBezTo>
                  <a:pt x="103" y="30"/>
                  <a:pt x="100" y="32"/>
                  <a:pt x="98" y="34"/>
                </a:cubicBezTo>
                <a:cubicBezTo>
                  <a:pt x="96" y="36"/>
                  <a:pt x="94" y="38"/>
                  <a:pt x="93" y="41"/>
                </a:cubicBezTo>
                <a:cubicBezTo>
                  <a:pt x="92" y="44"/>
                  <a:pt x="91" y="47"/>
                  <a:pt x="91" y="50"/>
                </a:cubicBezTo>
                <a:cubicBezTo>
                  <a:pt x="91" y="54"/>
                  <a:pt x="92" y="57"/>
                  <a:pt x="94" y="60"/>
                </a:cubicBezTo>
                <a:cubicBezTo>
                  <a:pt x="96" y="63"/>
                  <a:pt x="97" y="65"/>
                  <a:pt x="99" y="67"/>
                </a:cubicBezTo>
                <a:cubicBezTo>
                  <a:pt x="99" y="68"/>
                  <a:pt x="99" y="68"/>
                  <a:pt x="99" y="68"/>
                </a:cubicBezTo>
                <a:cubicBezTo>
                  <a:pt x="98" y="69"/>
                  <a:pt x="96" y="70"/>
                  <a:pt x="95" y="72"/>
                </a:cubicBezTo>
                <a:cubicBezTo>
                  <a:pt x="93" y="74"/>
                  <a:pt x="93" y="76"/>
                  <a:pt x="93" y="79"/>
                </a:cubicBezTo>
                <a:cubicBezTo>
                  <a:pt x="93" y="82"/>
                  <a:pt x="93" y="84"/>
                  <a:pt x="94" y="85"/>
                </a:cubicBezTo>
                <a:cubicBezTo>
                  <a:pt x="95" y="87"/>
                  <a:pt x="97" y="88"/>
                  <a:pt x="98" y="89"/>
                </a:cubicBezTo>
                <a:cubicBezTo>
                  <a:pt x="98" y="90"/>
                  <a:pt x="98" y="90"/>
                  <a:pt x="98" y="90"/>
                </a:cubicBezTo>
                <a:cubicBezTo>
                  <a:pt x="95" y="92"/>
                  <a:pt x="93" y="94"/>
                  <a:pt x="91" y="96"/>
                </a:cubicBezTo>
                <a:cubicBezTo>
                  <a:pt x="90" y="99"/>
                  <a:pt x="89" y="101"/>
                  <a:pt x="89" y="104"/>
                </a:cubicBezTo>
                <a:cubicBezTo>
                  <a:pt x="89" y="107"/>
                  <a:pt x="90" y="109"/>
                  <a:pt x="91" y="111"/>
                </a:cubicBezTo>
                <a:cubicBezTo>
                  <a:pt x="92" y="113"/>
                  <a:pt x="94" y="115"/>
                  <a:pt x="96" y="117"/>
                </a:cubicBezTo>
                <a:cubicBezTo>
                  <a:pt x="98" y="118"/>
                  <a:pt x="101" y="119"/>
                  <a:pt x="104" y="120"/>
                </a:cubicBezTo>
                <a:cubicBezTo>
                  <a:pt x="108" y="121"/>
                  <a:pt x="111" y="121"/>
                  <a:pt x="115" y="121"/>
                </a:cubicBezTo>
                <a:moveTo>
                  <a:pt x="169" y="92"/>
                </a:moveTo>
                <a:cubicBezTo>
                  <a:pt x="169" y="47"/>
                  <a:pt x="169" y="47"/>
                  <a:pt x="169" y="47"/>
                </a:cubicBezTo>
                <a:cubicBezTo>
                  <a:pt x="173" y="43"/>
                  <a:pt x="176" y="41"/>
                  <a:pt x="178" y="39"/>
                </a:cubicBezTo>
                <a:cubicBezTo>
                  <a:pt x="181" y="38"/>
                  <a:pt x="183" y="37"/>
                  <a:pt x="187" y="37"/>
                </a:cubicBezTo>
                <a:cubicBezTo>
                  <a:pt x="191" y="37"/>
                  <a:pt x="194" y="38"/>
                  <a:pt x="196" y="41"/>
                </a:cubicBezTo>
                <a:cubicBezTo>
                  <a:pt x="198" y="43"/>
                  <a:pt x="199" y="48"/>
                  <a:pt x="199" y="54"/>
                </a:cubicBezTo>
                <a:cubicBezTo>
                  <a:pt x="199" y="92"/>
                  <a:pt x="199" y="92"/>
                  <a:pt x="199" y="92"/>
                </a:cubicBezTo>
                <a:cubicBezTo>
                  <a:pt x="209" y="92"/>
                  <a:pt x="209" y="92"/>
                  <a:pt x="209" y="92"/>
                </a:cubicBezTo>
                <a:cubicBezTo>
                  <a:pt x="209" y="52"/>
                  <a:pt x="209" y="52"/>
                  <a:pt x="209" y="52"/>
                </a:cubicBezTo>
                <a:cubicBezTo>
                  <a:pt x="209" y="44"/>
                  <a:pt x="208" y="38"/>
                  <a:pt x="205" y="34"/>
                </a:cubicBezTo>
                <a:cubicBezTo>
                  <a:pt x="201" y="30"/>
                  <a:pt x="197" y="28"/>
                  <a:pt x="190" y="28"/>
                </a:cubicBezTo>
                <a:cubicBezTo>
                  <a:pt x="186" y="28"/>
                  <a:pt x="182" y="29"/>
                  <a:pt x="179" y="31"/>
                </a:cubicBezTo>
                <a:cubicBezTo>
                  <a:pt x="175" y="33"/>
                  <a:pt x="172" y="35"/>
                  <a:pt x="169" y="38"/>
                </a:cubicBezTo>
                <a:cubicBezTo>
                  <a:pt x="169" y="25"/>
                  <a:pt x="169" y="25"/>
                  <a:pt x="169" y="25"/>
                </a:cubicBezTo>
                <a:cubicBezTo>
                  <a:pt x="169" y="0"/>
                  <a:pt x="169" y="0"/>
                  <a:pt x="169" y="0"/>
                </a:cubicBezTo>
                <a:cubicBezTo>
                  <a:pt x="159" y="0"/>
                  <a:pt x="159" y="0"/>
                  <a:pt x="159" y="0"/>
                </a:cubicBezTo>
                <a:cubicBezTo>
                  <a:pt x="159" y="92"/>
                  <a:pt x="159" y="92"/>
                  <a:pt x="159" y="92"/>
                </a:cubicBezTo>
                <a:lnTo>
                  <a:pt x="169" y="92"/>
                </a:lnTo>
                <a:close/>
                <a:moveTo>
                  <a:pt x="249" y="94"/>
                </a:moveTo>
                <a:cubicBezTo>
                  <a:pt x="251" y="94"/>
                  <a:pt x="253" y="93"/>
                  <a:pt x="255" y="93"/>
                </a:cubicBezTo>
                <a:cubicBezTo>
                  <a:pt x="257" y="92"/>
                  <a:pt x="259" y="92"/>
                  <a:pt x="261" y="91"/>
                </a:cubicBezTo>
                <a:cubicBezTo>
                  <a:pt x="259" y="83"/>
                  <a:pt x="259" y="83"/>
                  <a:pt x="259" y="83"/>
                </a:cubicBezTo>
                <a:cubicBezTo>
                  <a:pt x="257" y="84"/>
                  <a:pt x="256" y="84"/>
                  <a:pt x="255" y="84"/>
                </a:cubicBezTo>
                <a:cubicBezTo>
                  <a:pt x="254" y="85"/>
                  <a:pt x="253" y="85"/>
                  <a:pt x="251" y="85"/>
                </a:cubicBezTo>
                <a:cubicBezTo>
                  <a:pt x="248" y="85"/>
                  <a:pt x="245" y="84"/>
                  <a:pt x="244" y="82"/>
                </a:cubicBezTo>
                <a:cubicBezTo>
                  <a:pt x="242" y="80"/>
                  <a:pt x="242" y="77"/>
                  <a:pt x="242" y="73"/>
                </a:cubicBezTo>
                <a:cubicBezTo>
                  <a:pt x="242" y="38"/>
                  <a:pt x="242" y="38"/>
                  <a:pt x="242" y="38"/>
                </a:cubicBezTo>
                <a:cubicBezTo>
                  <a:pt x="259" y="38"/>
                  <a:pt x="259" y="38"/>
                  <a:pt x="259" y="38"/>
                </a:cubicBezTo>
                <a:cubicBezTo>
                  <a:pt x="259" y="29"/>
                  <a:pt x="259" y="29"/>
                  <a:pt x="259" y="29"/>
                </a:cubicBezTo>
                <a:cubicBezTo>
                  <a:pt x="242" y="29"/>
                  <a:pt x="242" y="29"/>
                  <a:pt x="242" y="29"/>
                </a:cubicBezTo>
                <a:cubicBezTo>
                  <a:pt x="242" y="12"/>
                  <a:pt x="242" y="12"/>
                  <a:pt x="242" y="12"/>
                </a:cubicBezTo>
                <a:cubicBezTo>
                  <a:pt x="233" y="12"/>
                  <a:pt x="233" y="12"/>
                  <a:pt x="233" y="12"/>
                </a:cubicBezTo>
                <a:cubicBezTo>
                  <a:pt x="231" y="29"/>
                  <a:pt x="231" y="29"/>
                  <a:pt x="231" y="29"/>
                </a:cubicBezTo>
                <a:cubicBezTo>
                  <a:pt x="222" y="30"/>
                  <a:pt x="222" y="30"/>
                  <a:pt x="222" y="30"/>
                </a:cubicBezTo>
                <a:cubicBezTo>
                  <a:pt x="222" y="38"/>
                  <a:pt x="222" y="38"/>
                  <a:pt x="222" y="38"/>
                </a:cubicBezTo>
                <a:cubicBezTo>
                  <a:pt x="231" y="38"/>
                  <a:pt x="231" y="38"/>
                  <a:pt x="231" y="38"/>
                </a:cubicBezTo>
                <a:cubicBezTo>
                  <a:pt x="231" y="73"/>
                  <a:pt x="231" y="73"/>
                  <a:pt x="231" y="73"/>
                </a:cubicBezTo>
                <a:cubicBezTo>
                  <a:pt x="231" y="76"/>
                  <a:pt x="231" y="79"/>
                  <a:pt x="232" y="81"/>
                </a:cubicBezTo>
                <a:cubicBezTo>
                  <a:pt x="232" y="84"/>
                  <a:pt x="233" y="86"/>
                  <a:pt x="235" y="88"/>
                </a:cubicBezTo>
                <a:cubicBezTo>
                  <a:pt x="236" y="90"/>
                  <a:pt x="238" y="91"/>
                  <a:pt x="240" y="92"/>
                </a:cubicBezTo>
                <a:cubicBezTo>
                  <a:pt x="243" y="93"/>
                  <a:pt x="246" y="94"/>
                  <a:pt x="249" y="94"/>
                </a:cubicBezTo>
                <a:moveTo>
                  <a:pt x="292" y="94"/>
                </a:moveTo>
                <a:cubicBezTo>
                  <a:pt x="296" y="94"/>
                  <a:pt x="299" y="93"/>
                  <a:pt x="302" y="92"/>
                </a:cubicBezTo>
                <a:cubicBezTo>
                  <a:pt x="305" y="91"/>
                  <a:pt x="307" y="90"/>
                  <a:pt x="309" y="88"/>
                </a:cubicBezTo>
                <a:cubicBezTo>
                  <a:pt x="311" y="86"/>
                  <a:pt x="312" y="84"/>
                  <a:pt x="313" y="82"/>
                </a:cubicBezTo>
                <a:cubicBezTo>
                  <a:pt x="314" y="80"/>
                  <a:pt x="315" y="77"/>
                  <a:pt x="315" y="75"/>
                </a:cubicBezTo>
                <a:cubicBezTo>
                  <a:pt x="315" y="72"/>
                  <a:pt x="314" y="69"/>
                  <a:pt x="313" y="67"/>
                </a:cubicBezTo>
                <a:cubicBezTo>
                  <a:pt x="312" y="65"/>
                  <a:pt x="310" y="64"/>
                  <a:pt x="309" y="62"/>
                </a:cubicBezTo>
                <a:cubicBezTo>
                  <a:pt x="307" y="61"/>
                  <a:pt x="305" y="60"/>
                  <a:pt x="302" y="59"/>
                </a:cubicBezTo>
                <a:cubicBezTo>
                  <a:pt x="300" y="58"/>
                  <a:pt x="298" y="57"/>
                  <a:pt x="296" y="56"/>
                </a:cubicBezTo>
                <a:cubicBezTo>
                  <a:pt x="294" y="55"/>
                  <a:pt x="292" y="55"/>
                  <a:pt x="290" y="54"/>
                </a:cubicBezTo>
                <a:cubicBezTo>
                  <a:pt x="289" y="53"/>
                  <a:pt x="287" y="53"/>
                  <a:pt x="286" y="52"/>
                </a:cubicBezTo>
                <a:cubicBezTo>
                  <a:pt x="285" y="51"/>
                  <a:pt x="284" y="50"/>
                  <a:pt x="283" y="49"/>
                </a:cubicBezTo>
                <a:cubicBezTo>
                  <a:pt x="282" y="48"/>
                  <a:pt x="282" y="47"/>
                  <a:pt x="282" y="45"/>
                </a:cubicBezTo>
                <a:cubicBezTo>
                  <a:pt x="282" y="43"/>
                  <a:pt x="283" y="41"/>
                  <a:pt x="285" y="39"/>
                </a:cubicBezTo>
                <a:cubicBezTo>
                  <a:pt x="286" y="37"/>
                  <a:pt x="289" y="36"/>
                  <a:pt x="293" y="36"/>
                </a:cubicBezTo>
                <a:cubicBezTo>
                  <a:pt x="296" y="36"/>
                  <a:pt x="299" y="37"/>
                  <a:pt x="301" y="38"/>
                </a:cubicBezTo>
                <a:cubicBezTo>
                  <a:pt x="303" y="39"/>
                  <a:pt x="305" y="40"/>
                  <a:pt x="308" y="42"/>
                </a:cubicBezTo>
                <a:cubicBezTo>
                  <a:pt x="313" y="35"/>
                  <a:pt x="313" y="35"/>
                  <a:pt x="313" y="35"/>
                </a:cubicBezTo>
                <a:cubicBezTo>
                  <a:pt x="310" y="33"/>
                  <a:pt x="307" y="31"/>
                  <a:pt x="304" y="30"/>
                </a:cubicBezTo>
                <a:cubicBezTo>
                  <a:pt x="301" y="28"/>
                  <a:pt x="297" y="28"/>
                  <a:pt x="293" y="28"/>
                </a:cubicBezTo>
                <a:cubicBezTo>
                  <a:pt x="290" y="28"/>
                  <a:pt x="287" y="28"/>
                  <a:pt x="284" y="29"/>
                </a:cubicBezTo>
                <a:cubicBezTo>
                  <a:pt x="281" y="30"/>
                  <a:pt x="279" y="31"/>
                  <a:pt x="277" y="33"/>
                </a:cubicBezTo>
                <a:cubicBezTo>
                  <a:pt x="275" y="34"/>
                  <a:pt x="274" y="36"/>
                  <a:pt x="273" y="39"/>
                </a:cubicBezTo>
                <a:cubicBezTo>
                  <a:pt x="272" y="41"/>
                  <a:pt x="272" y="43"/>
                  <a:pt x="272" y="46"/>
                </a:cubicBezTo>
                <a:cubicBezTo>
                  <a:pt x="272" y="48"/>
                  <a:pt x="272" y="51"/>
                  <a:pt x="273" y="52"/>
                </a:cubicBezTo>
                <a:cubicBezTo>
                  <a:pt x="274" y="54"/>
                  <a:pt x="276" y="56"/>
                  <a:pt x="278" y="57"/>
                </a:cubicBezTo>
                <a:cubicBezTo>
                  <a:pt x="279" y="59"/>
                  <a:pt x="281" y="60"/>
                  <a:pt x="284" y="61"/>
                </a:cubicBezTo>
                <a:cubicBezTo>
                  <a:pt x="286" y="62"/>
                  <a:pt x="288" y="63"/>
                  <a:pt x="290" y="64"/>
                </a:cubicBezTo>
                <a:cubicBezTo>
                  <a:pt x="292" y="64"/>
                  <a:pt x="294" y="65"/>
                  <a:pt x="295" y="66"/>
                </a:cubicBezTo>
                <a:cubicBezTo>
                  <a:pt x="297" y="66"/>
                  <a:pt x="299" y="67"/>
                  <a:pt x="300" y="68"/>
                </a:cubicBezTo>
                <a:cubicBezTo>
                  <a:pt x="301" y="69"/>
                  <a:pt x="302" y="70"/>
                  <a:pt x="303" y="71"/>
                </a:cubicBezTo>
                <a:cubicBezTo>
                  <a:pt x="304" y="72"/>
                  <a:pt x="305" y="74"/>
                  <a:pt x="305" y="76"/>
                </a:cubicBezTo>
                <a:cubicBezTo>
                  <a:pt x="305" y="78"/>
                  <a:pt x="304" y="81"/>
                  <a:pt x="302" y="83"/>
                </a:cubicBezTo>
                <a:cubicBezTo>
                  <a:pt x="299" y="84"/>
                  <a:pt x="296" y="85"/>
                  <a:pt x="292" y="85"/>
                </a:cubicBezTo>
                <a:cubicBezTo>
                  <a:pt x="288" y="85"/>
                  <a:pt x="285" y="85"/>
                  <a:pt x="282" y="83"/>
                </a:cubicBezTo>
                <a:cubicBezTo>
                  <a:pt x="279" y="82"/>
                  <a:pt x="277" y="80"/>
                  <a:pt x="274" y="78"/>
                </a:cubicBezTo>
                <a:cubicBezTo>
                  <a:pt x="268" y="85"/>
                  <a:pt x="268" y="85"/>
                  <a:pt x="268" y="85"/>
                </a:cubicBezTo>
                <a:cubicBezTo>
                  <a:pt x="271" y="87"/>
                  <a:pt x="275" y="90"/>
                  <a:pt x="279" y="91"/>
                </a:cubicBezTo>
                <a:cubicBezTo>
                  <a:pt x="283" y="93"/>
                  <a:pt x="287" y="94"/>
                  <a:pt x="292" y="94"/>
                </a:cubicBezTo>
                <a:moveTo>
                  <a:pt x="349" y="94"/>
                </a:moveTo>
                <a:cubicBezTo>
                  <a:pt x="351" y="94"/>
                  <a:pt x="353" y="93"/>
                  <a:pt x="355" y="93"/>
                </a:cubicBezTo>
                <a:cubicBezTo>
                  <a:pt x="357" y="92"/>
                  <a:pt x="359" y="92"/>
                  <a:pt x="361" y="91"/>
                </a:cubicBezTo>
                <a:cubicBezTo>
                  <a:pt x="359" y="83"/>
                  <a:pt x="359" y="83"/>
                  <a:pt x="359" y="83"/>
                </a:cubicBezTo>
                <a:cubicBezTo>
                  <a:pt x="358" y="84"/>
                  <a:pt x="357" y="84"/>
                  <a:pt x="355" y="84"/>
                </a:cubicBezTo>
                <a:cubicBezTo>
                  <a:pt x="354" y="85"/>
                  <a:pt x="353" y="85"/>
                  <a:pt x="352" y="85"/>
                </a:cubicBezTo>
                <a:cubicBezTo>
                  <a:pt x="348" y="85"/>
                  <a:pt x="346" y="84"/>
                  <a:pt x="344" y="82"/>
                </a:cubicBezTo>
                <a:cubicBezTo>
                  <a:pt x="343" y="80"/>
                  <a:pt x="342" y="77"/>
                  <a:pt x="342" y="73"/>
                </a:cubicBezTo>
                <a:cubicBezTo>
                  <a:pt x="342" y="38"/>
                  <a:pt x="342" y="38"/>
                  <a:pt x="342" y="38"/>
                </a:cubicBezTo>
                <a:cubicBezTo>
                  <a:pt x="359" y="38"/>
                  <a:pt x="359" y="38"/>
                  <a:pt x="359" y="38"/>
                </a:cubicBezTo>
                <a:cubicBezTo>
                  <a:pt x="359" y="29"/>
                  <a:pt x="359" y="29"/>
                  <a:pt x="359" y="29"/>
                </a:cubicBezTo>
                <a:cubicBezTo>
                  <a:pt x="342" y="29"/>
                  <a:pt x="342" y="29"/>
                  <a:pt x="342" y="29"/>
                </a:cubicBezTo>
                <a:cubicBezTo>
                  <a:pt x="342" y="12"/>
                  <a:pt x="342" y="12"/>
                  <a:pt x="342" y="12"/>
                </a:cubicBezTo>
                <a:cubicBezTo>
                  <a:pt x="333" y="12"/>
                  <a:pt x="333" y="12"/>
                  <a:pt x="333" y="12"/>
                </a:cubicBezTo>
                <a:cubicBezTo>
                  <a:pt x="332" y="29"/>
                  <a:pt x="332" y="29"/>
                  <a:pt x="332" y="29"/>
                </a:cubicBezTo>
                <a:cubicBezTo>
                  <a:pt x="322" y="30"/>
                  <a:pt x="322" y="30"/>
                  <a:pt x="322" y="30"/>
                </a:cubicBezTo>
                <a:cubicBezTo>
                  <a:pt x="322" y="38"/>
                  <a:pt x="322" y="38"/>
                  <a:pt x="322" y="38"/>
                </a:cubicBezTo>
                <a:cubicBezTo>
                  <a:pt x="331" y="38"/>
                  <a:pt x="331" y="38"/>
                  <a:pt x="331" y="38"/>
                </a:cubicBezTo>
                <a:cubicBezTo>
                  <a:pt x="331" y="73"/>
                  <a:pt x="331" y="73"/>
                  <a:pt x="331" y="73"/>
                </a:cubicBezTo>
                <a:cubicBezTo>
                  <a:pt x="331" y="76"/>
                  <a:pt x="332" y="79"/>
                  <a:pt x="332" y="81"/>
                </a:cubicBezTo>
                <a:cubicBezTo>
                  <a:pt x="333" y="84"/>
                  <a:pt x="334" y="86"/>
                  <a:pt x="335" y="88"/>
                </a:cubicBezTo>
                <a:cubicBezTo>
                  <a:pt x="337" y="90"/>
                  <a:pt x="339" y="91"/>
                  <a:pt x="341" y="92"/>
                </a:cubicBezTo>
                <a:cubicBezTo>
                  <a:pt x="343" y="93"/>
                  <a:pt x="346" y="94"/>
                  <a:pt x="349" y="94"/>
                </a:cubicBezTo>
                <a:moveTo>
                  <a:pt x="396" y="85"/>
                </a:moveTo>
                <a:cubicBezTo>
                  <a:pt x="394" y="85"/>
                  <a:pt x="391" y="84"/>
                  <a:pt x="389" y="83"/>
                </a:cubicBezTo>
                <a:cubicBezTo>
                  <a:pt x="387" y="82"/>
                  <a:pt x="385" y="80"/>
                  <a:pt x="383" y="78"/>
                </a:cubicBezTo>
                <a:cubicBezTo>
                  <a:pt x="382" y="76"/>
                  <a:pt x="380" y="74"/>
                  <a:pt x="380" y="71"/>
                </a:cubicBezTo>
                <a:cubicBezTo>
                  <a:pt x="379" y="68"/>
                  <a:pt x="378" y="64"/>
                  <a:pt x="378" y="61"/>
                </a:cubicBezTo>
                <a:cubicBezTo>
                  <a:pt x="378" y="57"/>
                  <a:pt x="379" y="54"/>
                  <a:pt x="380" y="51"/>
                </a:cubicBezTo>
                <a:cubicBezTo>
                  <a:pt x="380" y="48"/>
                  <a:pt x="382" y="45"/>
                  <a:pt x="383" y="43"/>
                </a:cubicBezTo>
                <a:cubicBezTo>
                  <a:pt x="385" y="41"/>
                  <a:pt x="387" y="39"/>
                  <a:pt x="389" y="38"/>
                </a:cubicBezTo>
                <a:cubicBezTo>
                  <a:pt x="391" y="37"/>
                  <a:pt x="394" y="37"/>
                  <a:pt x="396" y="37"/>
                </a:cubicBezTo>
                <a:cubicBezTo>
                  <a:pt x="399" y="37"/>
                  <a:pt x="401" y="37"/>
                  <a:pt x="404" y="38"/>
                </a:cubicBezTo>
                <a:cubicBezTo>
                  <a:pt x="406" y="39"/>
                  <a:pt x="408" y="41"/>
                  <a:pt x="409" y="43"/>
                </a:cubicBezTo>
                <a:cubicBezTo>
                  <a:pt x="411" y="45"/>
                  <a:pt x="412" y="48"/>
                  <a:pt x="413" y="51"/>
                </a:cubicBezTo>
                <a:cubicBezTo>
                  <a:pt x="414" y="54"/>
                  <a:pt x="414" y="57"/>
                  <a:pt x="414" y="61"/>
                </a:cubicBezTo>
                <a:cubicBezTo>
                  <a:pt x="414" y="64"/>
                  <a:pt x="414" y="68"/>
                  <a:pt x="413" y="71"/>
                </a:cubicBezTo>
                <a:cubicBezTo>
                  <a:pt x="412" y="74"/>
                  <a:pt x="411" y="76"/>
                  <a:pt x="409" y="78"/>
                </a:cubicBezTo>
                <a:cubicBezTo>
                  <a:pt x="408" y="80"/>
                  <a:pt x="406" y="82"/>
                  <a:pt x="404" y="83"/>
                </a:cubicBezTo>
                <a:cubicBezTo>
                  <a:pt x="401" y="84"/>
                  <a:pt x="399" y="85"/>
                  <a:pt x="396" y="85"/>
                </a:cubicBezTo>
                <a:moveTo>
                  <a:pt x="396" y="94"/>
                </a:moveTo>
                <a:cubicBezTo>
                  <a:pt x="400" y="94"/>
                  <a:pt x="404" y="93"/>
                  <a:pt x="407" y="91"/>
                </a:cubicBezTo>
                <a:cubicBezTo>
                  <a:pt x="411" y="90"/>
                  <a:pt x="414" y="88"/>
                  <a:pt x="417" y="85"/>
                </a:cubicBezTo>
                <a:cubicBezTo>
                  <a:pt x="419" y="82"/>
                  <a:pt x="421" y="79"/>
                  <a:pt x="423" y="75"/>
                </a:cubicBezTo>
                <a:cubicBezTo>
                  <a:pt x="425" y="71"/>
                  <a:pt x="425" y="66"/>
                  <a:pt x="425" y="61"/>
                </a:cubicBezTo>
                <a:cubicBezTo>
                  <a:pt x="425" y="56"/>
                  <a:pt x="425" y="51"/>
                  <a:pt x="423" y="47"/>
                </a:cubicBezTo>
                <a:cubicBezTo>
                  <a:pt x="421" y="43"/>
                  <a:pt x="419" y="39"/>
                  <a:pt x="417" y="36"/>
                </a:cubicBezTo>
                <a:cubicBezTo>
                  <a:pt x="414" y="34"/>
                  <a:pt x="411" y="31"/>
                  <a:pt x="407" y="30"/>
                </a:cubicBezTo>
                <a:cubicBezTo>
                  <a:pt x="404" y="28"/>
                  <a:pt x="400" y="28"/>
                  <a:pt x="396" y="28"/>
                </a:cubicBezTo>
                <a:cubicBezTo>
                  <a:pt x="392" y="28"/>
                  <a:pt x="389" y="28"/>
                  <a:pt x="385" y="30"/>
                </a:cubicBezTo>
                <a:cubicBezTo>
                  <a:pt x="382" y="31"/>
                  <a:pt x="379" y="34"/>
                  <a:pt x="376" y="36"/>
                </a:cubicBezTo>
                <a:cubicBezTo>
                  <a:pt x="373" y="39"/>
                  <a:pt x="371" y="43"/>
                  <a:pt x="370" y="47"/>
                </a:cubicBezTo>
                <a:cubicBezTo>
                  <a:pt x="368" y="51"/>
                  <a:pt x="367" y="56"/>
                  <a:pt x="367" y="61"/>
                </a:cubicBezTo>
                <a:cubicBezTo>
                  <a:pt x="367" y="66"/>
                  <a:pt x="368" y="71"/>
                  <a:pt x="370" y="75"/>
                </a:cubicBezTo>
                <a:cubicBezTo>
                  <a:pt x="371" y="79"/>
                  <a:pt x="373" y="82"/>
                  <a:pt x="376" y="85"/>
                </a:cubicBezTo>
                <a:cubicBezTo>
                  <a:pt x="379" y="88"/>
                  <a:pt x="382" y="90"/>
                  <a:pt x="385" y="91"/>
                </a:cubicBezTo>
                <a:cubicBezTo>
                  <a:pt x="389" y="93"/>
                  <a:pt x="392" y="94"/>
                  <a:pt x="396" y="94"/>
                </a:cubicBezTo>
                <a:moveTo>
                  <a:pt x="450" y="92"/>
                </a:moveTo>
                <a:cubicBezTo>
                  <a:pt x="450" y="47"/>
                  <a:pt x="450" y="47"/>
                  <a:pt x="450" y="47"/>
                </a:cubicBezTo>
                <a:cubicBezTo>
                  <a:pt x="453" y="43"/>
                  <a:pt x="456" y="41"/>
                  <a:pt x="459" y="39"/>
                </a:cubicBezTo>
                <a:cubicBezTo>
                  <a:pt x="461" y="38"/>
                  <a:pt x="464" y="37"/>
                  <a:pt x="467" y="37"/>
                </a:cubicBezTo>
                <a:cubicBezTo>
                  <a:pt x="471" y="37"/>
                  <a:pt x="474" y="38"/>
                  <a:pt x="476" y="41"/>
                </a:cubicBezTo>
                <a:cubicBezTo>
                  <a:pt x="478" y="43"/>
                  <a:pt x="479" y="48"/>
                  <a:pt x="479" y="54"/>
                </a:cubicBezTo>
                <a:cubicBezTo>
                  <a:pt x="479" y="92"/>
                  <a:pt x="479" y="92"/>
                  <a:pt x="479" y="92"/>
                </a:cubicBezTo>
                <a:cubicBezTo>
                  <a:pt x="490" y="92"/>
                  <a:pt x="490" y="92"/>
                  <a:pt x="490" y="92"/>
                </a:cubicBezTo>
                <a:cubicBezTo>
                  <a:pt x="490" y="52"/>
                  <a:pt x="490" y="52"/>
                  <a:pt x="490" y="52"/>
                </a:cubicBezTo>
                <a:cubicBezTo>
                  <a:pt x="490" y="44"/>
                  <a:pt x="488" y="38"/>
                  <a:pt x="485" y="34"/>
                </a:cubicBezTo>
                <a:cubicBezTo>
                  <a:pt x="482" y="30"/>
                  <a:pt x="477" y="28"/>
                  <a:pt x="471" y="28"/>
                </a:cubicBezTo>
                <a:cubicBezTo>
                  <a:pt x="466" y="28"/>
                  <a:pt x="462" y="29"/>
                  <a:pt x="459" y="31"/>
                </a:cubicBezTo>
                <a:cubicBezTo>
                  <a:pt x="456" y="33"/>
                  <a:pt x="452" y="35"/>
                  <a:pt x="449" y="38"/>
                </a:cubicBezTo>
                <a:cubicBezTo>
                  <a:pt x="449" y="38"/>
                  <a:pt x="449" y="38"/>
                  <a:pt x="449" y="38"/>
                </a:cubicBezTo>
                <a:cubicBezTo>
                  <a:pt x="448" y="29"/>
                  <a:pt x="448" y="29"/>
                  <a:pt x="448" y="29"/>
                </a:cubicBezTo>
                <a:cubicBezTo>
                  <a:pt x="439" y="29"/>
                  <a:pt x="439" y="29"/>
                  <a:pt x="439" y="29"/>
                </a:cubicBezTo>
                <a:cubicBezTo>
                  <a:pt x="439" y="92"/>
                  <a:pt x="439" y="92"/>
                  <a:pt x="439" y="92"/>
                </a:cubicBezTo>
                <a:lnTo>
                  <a:pt x="450" y="92"/>
                </a:lnTo>
                <a:close/>
                <a:moveTo>
                  <a:pt x="513" y="56"/>
                </a:moveTo>
                <a:cubicBezTo>
                  <a:pt x="514" y="53"/>
                  <a:pt x="514" y="50"/>
                  <a:pt x="515" y="47"/>
                </a:cubicBezTo>
                <a:cubicBezTo>
                  <a:pt x="516" y="45"/>
                  <a:pt x="518" y="43"/>
                  <a:pt x="519" y="41"/>
                </a:cubicBezTo>
                <a:cubicBezTo>
                  <a:pt x="521" y="40"/>
                  <a:pt x="523" y="38"/>
                  <a:pt x="525" y="37"/>
                </a:cubicBezTo>
                <a:cubicBezTo>
                  <a:pt x="527" y="37"/>
                  <a:pt x="529" y="36"/>
                  <a:pt x="531" y="36"/>
                </a:cubicBezTo>
                <a:cubicBezTo>
                  <a:pt x="536" y="36"/>
                  <a:pt x="540" y="38"/>
                  <a:pt x="543" y="41"/>
                </a:cubicBezTo>
                <a:cubicBezTo>
                  <a:pt x="545" y="44"/>
                  <a:pt x="547" y="49"/>
                  <a:pt x="547" y="56"/>
                </a:cubicBezTo>
                <a:cubicBezTo>
                  <a:pt x="513" y="56"/>
                  <a:pt x="513" y="56"/>
                  <a:pt x="513" y="56"/>
                </a:cubicBezTo>
                <a:moveTo>
                  <a:pt x="533" y="94"/>
                </a:moveTo>
                <a:cubicBezTo>
                  <a:pt x="537" y="94"/>
                  <a:pt x="541" y="93"/>
                  <a:pt x="544" y="92"/>
                </a:cubicBezTo>
                <a:cubicBezTo>
                  <a:pt x="548" y="90"/>
                  <a:pt x="551" y="89"/>
                  <a:pt x="554" y="87"/>
                </a:cubicBezTo>
                <a:cubicBezTo>
                  <a:pt x="550" y="80"/>
                  <a:pt x="550" y="80"/>
                  <a:pt x="550" y="80"/>
                </a:cubicBezTo>
                <a:cubicBezTo>
                  <a:pt x="548" y="82"/>
                  <a:pt x="545" y="83"/>
                  <a:pt x="543" y="84"/>
                </a:cubicBezTo>
                <a:cubicBezTo>
                  <a:pt x="540" y="85"/>
                  <a:pt x="537" y="85"/>
                  <a:pt x="534" y="85"/>
                </a:cubicBezTo>
                <a:cubicBezTo>
                  <a:pt x="528" y="85"/>
                  <a:pt x="523" y="83"/>
                  <a:pt x="520" y="79"/>
                </a:cubicBezTo>
                <a:cubicBezTo>
                  <a:pt x="516" y="75"/>
                  <a:pt x="514" y="70"/>
                  <a:pt x="513" y="63"/>
                </a:cubicBezTo>
                <a:cubicBezTo>
                  <a:pt x="556" y="63"/>
                  <a:pt x="556" y="63"/>
                  <a:pt x="556" y="63"/>
                </a:cubicBezTo>
                <a:cubicBezTo>
                  <a:pt x="556" y="62"/>
                  <a:pt x="556" y="62"/>
                  <a:pt x="556" y="60"/>
                </a:cubicBezTo>
                <a:cubicBezTo>
                  <a:pt x="556" y="59"/>
                  <a:pt x="556" y="58"/>
                  <a:pt x="556" y="57"/>
                </a:cubicBezTo>
                <a:cubicBezTo>
                  <a:pt x="556" y="53"/>
                  <a:pt x="556" y="49"/>
                  <a:pt x="554" y="45"/>
                </a:cubicBezTo>
                <a:cubicBezTo>
                  <a:pt x="553" y="41"/>
                  <a:pt x="552" y="38"/>
                  <a:pt x="550" y="36"/>
                </a:cubicBezTo>
                <a:cubicBezTo>
                  <a:pt x="547" y="33"/>
                  <a:pt x="545" y="31"/>
                  <a:pt x="542" y="30"/>
                </a:cubicBezTo>
                <a:cubicBezTo>
                  <a:pt x="539" y="28"/>
                  <a:pt x="535" y="28"/>
                  <a:pt x="531" y="28"/>
                </a:cubicBezTo>
                <a:cubicBezTo>
                  <a:pt x="527" y="28"/>
                  <a:pt x="524" y="28"/>
                  <a:pt x="521" y="30"/>
                </a:cubicBezTo>
                <a:cubicBezTo>
                  <a:pt x="517" y="32"/>
                  <a:pt x="514" y="34"/>
                  <a:pt x="512" y="37"/>
                </a:cubicBezTo>
                <a:cubicBezTo>
                  <a:pt x="509" y="39"/>
                  <a:pt x="507" y="43"/>
                  <a:pt x="505" y="47"/>
                </a:cubicBezTo>
                <a:cubicBezTo>
                  <a:pt x="504" y="51"/>
                  <a:pt x="503" y="56"/>
                  <a:pt x="503" y="61"/>
                </a:cubicBezTo>
                <a:cubicBezTo>
                  <a:pt x="503" y="66"/>
                  <a:pt x="504" y="71"/>
                  <a:pt x="505" y="75"/>
                </a:cubicBezTo>
                <a:cubicBezTo>
                  <a:pt x="507" y="79"/>
                  <a:pt x="509" y="82"/>
                  <a:pt x="512" y="85"/>
                </a:cubicBezTo>
                <a:cubicBezTo>
                  <a:pt x="514" y="88"/>
                  <a:pt x="517" y="90"/>
                  <a:pt x="521" y="91"/>
                </a:cubicBezTo>
                <a:cubicBezTo>
                  <a:pt x="525" y="93"/>
                  <a:pt x="529" y="94"/>
                  <a:pt x="533"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9">
            <a:extLst>
              <a:ext uri="{FF2B5EF4-FFF2-40B4-BE49-F238E27FC236}">
                <a16:creationId xmlns:a16="http://schemas.microsoft.com/office/drawing/2014/main" id="{6EBE5F6B-3FBE-4617-A905-386813205D0E}"/>
              </a:ext>
            </a:extLst>
          </p:cNvPr>
          <p:cNvSpPr>
            <a:spLocks noChangeArrowheads="1"/>
          </p:cNvSpPr>
          <p:nvPr userDrawn="1"/>
        </p:nvSpPr>
        <p:spPr bwMode="auto">
          <a:xfrm>
            <a:off x="10691813" y="6461125"/>
            <a:ext cx="193675"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0">
            <a:extLst>
              <a:ext uri="{FF2B5EF4-FFF2-40B4-BE49-F238E27FC236}">
                <a16:creationId xmlns:a16="http://schemas.microsoft.com/office/drawing/2014/main" id="{C7279FFA-B629-4501-8A5D-668ED2CB96E0}"/>
              </a:ext>
            </a:extLst>
          </p:cNvPr>
          <p:cNvSpPr>
            <a:spLocks noChangeArrowheads="1"/>
          </p:cNvSpPr>
          <p:nvPr userDrawn="1"/>
        </p:nvSpPr>
        <p:spPr bwMode="auto">
          <a:xfrm>
            <a:off x="10934700" y="6461125"/>
            <a:ext cx="1968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1">
            <a:extLst>
              <a:ext uri="{FF2B5EF4-FFF2-40B4-BE49-F238E27FC236}">
                <a16:creationId xmlns:a16="http://schemas.microsoft.com/office/drawing/2014/main" id="{1128637A-3103-4D80-A662-24052643738E}"/>
              </a:ext>
            </a:extLst>
          </p:cNvPr>
          <p:cNvSpPr>
            <a:spLocks noChangeArrowheads="1"/>
          </p:cNvSpPr>
          <p:nvPr userDrawn="1"/>
        </p:nvSpPr>
        <p:spPr bwMode="auto">
          <a:xfrm>
            <a:off x="11180763" y="6461125"/>
            <a:ext cx="193675"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
            <a:extLst>
              <a:ext uri="{FF2B5EF4-FFF2-40B4-BE49-F238E27FC236}">
                <a16:creationId xmlns:a16="http://schemas.microsoft.com/office/drawing/2014/main" id="{F0495F89-25D4-4836-88A8-9D3E9020F6AD}"/>
              </a:ext>
            </a:extLst>
          </p:cNvPr>
          <p:cNvSpPr>
            <a:spLocks noChangeArrowheads="1"/>
          </p:cNvSpPr>
          <p:nvPr userDrawn="1"/>
        </p:nvSpPr>
        <p:spPr bwMode="auto">
          <a:xfrm>
            <a:off x="11423650" y="6461125"/>
            <a:ext cx="195263"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639C533E-8578-4170-A61A-300475291C80}"/>
              </a:ext>
            </a:extLst>
          </p:cNvPr>
          <p:cNvSpPr txBox="1"/>
          <p:nvPr userDrawn="1"/>
        </p:nvSpPr>
        <p:spPr>
          <a:xfrm>
            <a:off x="481186" y="6321175"/>
            <a:ext cx="1573834" cy="184666"/>
          </a:xfrm>
          <a:prstGeom prst="rect">
            <a:avLst/>
          </a:prstGeom>
          <a:noFill/>
        </p:spPr>
        <p:txBody>
          <a:bodyPr wrap="square" lIns="0" tIns="0" rIns="0" bIns="0" rtlCol="0" anchor="t" anchorCtr="0">
            <a:spAutoFit/>
          </a:bodyPr>
          <a:lstStyle/>
          <a:p>
            <a:pPr algn="ctr"/>
            <a:r>
              <a:rPr lang="en-ZA" sz="1200" spc="20" dirty="0">
                <a:solidFill>
                  <a:schemeClr val="tx1">
                    <a:lumMod val="95000"/>
                  </a:schemeClr>
                </a:solidFill>
                <a:latin typeface="Arial" panose="020B0604020202020204" pitchFamily="34" charset="0"/>
                <a:cs typeface="Arial" panose="020B0604020202020204" pitchFamily="34" charset="0"/>
              </a:rPr>
              <a:t>@rudigrobler</a:t>
            </a:r>
            <a:endParaRPr lang="en-ZA" sz="1200" i="1" spc="20" dirty="0">
              <a:solidFill>
                <a:schemeClr val="tx1">
                  <a:lumMod val="95000"/>
                </a:schemeClr>
              </a:solidFill>
              <a:latin typeface="Arial" panose="020B0604020202020204" pitchFamily="34" charset="0"/>
              <a:cs typeface="Arial" panose="020B0604020202020204" pitchFamily="34" charset="0"/>
            </a:endParaRPr>
          </a:p>
        </p:txBody>
      </p:sp>
      <p:sp>
        <p:nvSpPr>
          <p:cNvPr id="40" name="Line 5">
            <a:extLst>
              <a:ext uri="{FF2B5EF4-FFF2-40B4-BE49-F238E27FC236}">
                <a16:creationId xmlns:a16="http://schemas.microsoft.com/office/drawing/2014/main" id="{8D216CBF-EAEF-4F32-B772-B97543DD7238}"/>
              </a:ext>
            </a:extLst>
          </p:cNvPr>
          <p:cNvSpPr>
            <a:spLocks noChangeShapeType="1"/>
          </p:cNvSpPr>
          <p:nvPr userDrawn="1"/>
        </p:nvSpPr>
        <p:spPr bwMode="auto">
          <a:xfrm>
            <a:off x="1783080" y="6426201"/>
            <a:ext cx="8410258"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6">
            <a:extLst>
              <a:ext uri="{FF2B5EF4-FFF2-40B4-BE49-F238E27FC236}">
                <a16:creationId xmlns:a16="http://schemas.microsoft.com/office/drawing/2014/main" id="{2972C402-0C7D-46EB-929D-269F74E360F4}"/>
              </a:ext>
            </a:extLst>
          </p:cNvPr>
          <p:cNvSpPr>
            <a:spLocks noChangeShapeType="1"/>
          </p:cNvSpPr>
          <p:nvPr userDrawn="1"/>
        </p:nvSpPr>
        <p:spPr bwMode="auto">
          <a:xfrm>
            <a:off x="-6350" y="6426201"/>
            <a:ext cx="723899" cy="0"/>
          </a:xfrm>
          <a:prstGeom prst="line">
            <a:avLst/>
          </a:prstGeom>
          <a:noFill/>
          <a:ln w="9525" cap="flat">
            <a:solidFill>
              <a:srgbClr val="A7A9A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2077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3208338" cy="6858000"/>
          </a:xfrm>
          <a:prstGeom prst="rect">
            <a:avLst/>
          </a:prstGeom>
        </p:spPr>
        <p:txBody>
          <a:bodyPr/>
          <a:lstStyle/>
          <a:p>
            <a:endParaRPr lang="en-ZA" dirty="0"/>
          </a:p>
        </p:txBody>
      </p:sp>
      <p:sp>
        <p:nvSpPr>
          <p:cNvPr id="8" name="Rectangle 7"/>
          <p:cNvSpPr/>
          <p:nvPr userDrawn="1"/>
        </p:nvSpPr>
        <p:spPr>
          <a:xfrm>
            <a:off x="3217654" y="0"/>
            <a:ext cx="897434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2882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FA3CAE-BB8C-4909-8E79-2163056FD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4BDE5B1-A570-41FC-B177-E1AC843EE0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76BE99-4BCB-4165-9779-C80325FB6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7B11B-5924-4268-9482-91F686B4614A}" type="datetimeFigureOut">
              <a:rPr lang="en-US" smtClean="0"/>
              <a:t>6/26/2025</a:t>
            </a:fld>
            <a:endParaRPr lang="en-US" dirty="0"/>
          </a:p>
        </p:txBody>
      </p:sp>
      <p:sp>
        <p:nvSpPr>
          <p:cNvPr id="5" name="Footer Placeholder 4">
            <a:extLst>
              <a:ext uri="{FF2B5EF4-FFF2-40B4-BE49-F238E27FC236}">
                <a16:creationId xmlns:a16="http://schemas.microsoft.com/office/drawing/2014/main" id="{30D30AB8-8845-48A5-BE94-79275BCA0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03994D-529D-4BFC-838A-E466FA4B71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36859-3F7D-40E7-A3D1-185F727FA100}" type="slidenum">
              <a:rPr lang="en-US" smtClean="0"/>
              <a:t>‹#›</a:t>
            </a:fld>
            <a:endParaRPr lang="en-US"/>
          </a:p>
        </p:txBody>
      </p:sp>
    </p:spTree>
    <p:extLst>
      <p:ext uri="{BB962C8B-B14F-4D97-AF65-F5344CB8AC3E}">
        <p14:creationId xmlns:p14="http://schemas.microsoft.com/office/powerpoint/2010/main" val="3737086903"/>
      </p:ext>
    </p:extLst>
  </p:cSld>
  <p:clrMap bg1="dk1" tx1="lt1" bg2="dk2" tx2="lt2" accent1="accent1" accent2="accent2" accent3="accent3" accent4="accent4" accent5="accent5" accent6="accent6" hlink="hlink" folHlink="folHlink"/>
  <p:sldLayoutIdLst>
    <p:sldLayoutId id="2147483751" r:id="rId1"/>
    <p:sldLayoutId id="2147483750" r:id="rId2"/>
    <p:sldLayoutId id="2147483703" r:id="rId3"/>
    <p:sldLayoutId id="2147483705" r:id="rId4"/>
    <p:sldLayoutId id="2147483706" r:id="rId5"/>
    <p:sldLayoutId id="2147483707" r:id="rId6"/>
    <p:sldLayoutId id="2147483704" r:id="rId7"/>
    <p:sldLayoutId id="2147483708" r:id="rId8"/>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bin"/><Relationship Id="rId4"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0.png"/><Relationship Id="rId7"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32.jpeg"/><Relationship Id="rId13" Type="http://schemas.microsoft.com/office/2007/relationships/hdphoto" Target="../media/hdphoto4.wdp"/><Relationship Id="rId3" Type="http://schemas.openxmlformats.org/officeDocument/2006/relationships/image" Target="../media/image11.png"/><Relationship Id="rId7" Type="http://schemas.openxmlformats.org/officeDocument/2006/relationships/image" Target="../media/image31.jpeg"/><Relationship Id="rId12"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4AAAB12-E927-4A69-B885-95DC9A37BA47}"/>
              </a:ext>
            </a:extLst>
          </p:cNvPr>
          <p:cNvCxnSpPr>
            <a:cxnSpLocks/>
          </p:cNvCxnSpPr>
          <p:nvPr/>
        </p:nvCxnSpPr>
        <p:spPr>
          <a:xfrm>
            <a:off x="706056" y="4070442"/>
            <a:ext cx="1099594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D65561-6BC8-478D-B09C-894736CE4DBE}"/>
              </a:ext>
            </a:extLst>
          </p:cNvPr>
          <p:cNvCxnSpPr/>
          <p:nvPr/>
        </p:nvCxnSpPr>
        <p:spPr>
          <a:xfrm flipV="1">
            <a:off x="1099595" y="3349918"/>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76429F9-A5A8-471F-B09E-E18A9743ED7B}"/>
              </a:ext>
            </a:extLst>
          </p:cNvPr>
          <p:cNvSpPr/>
          <p:nvPr/>
        </p:nvSpPr>
        <p:spPr>
          <a:xfrm>
            <a:off x="470070" y="2986267"/>
            <a:ext cx="1398608" cy="358812"/>
          </a:xfrm>
          <a:prstGeom prst="rect">
            <a:avLst/>
          </a:prstGeom>
          <a:solidFill>
            <a:srgbClr val="DD272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ova Light" panose="020B0304020202020204" pitchFamily="34" charset="0"/>
              </a:rPr>
              <a:t>Self-driving</a:t>
            </a:r>
            <a:endParaRPr lang="en-US" b="1" dirty="0">
              <a:solidFill>
                <a:schemeClr val="tx1"/>
              </a:solidFill>
              <a:latin typeface="Arial Nova Light" panose="020B0304020202020204" pitchFamily="34" charset="0"/>
            </a:endParaRPr>
          </a:p>
        </p:txBody>
      </p:sp>
      <p:cxnSp>
        <p:nvCxnSpPr>
          <p:cNvPr id="8" name="Straight Connector 7">
            <a:extLst>
              <a:ext uri="{FF2B5EF4-FFF2-40B4-BE49-F238E27FC236}">
                <a16:creationId xmlns:a16="http://schemas.microsoft.com/office/drawing/2014/main" id="{9205A4E3-5247-47F8-BDB4-AA9726DA2699}"/>
              </a:ext>
            </a:extLst>
          </p:cNvPr>
          <p:cNvCxnSpPr>
            <a:cxnSpLocks/>
            <a:stCxn id="9" idx="0"/>
          </p:cNvCxnSpPr>
          <p:nvPr/>
        </p:nvCxnSpPr>
        <p:spPr>
          <a:xfrm flipH="1" flipV="1">
            <a:off x="3743317" y="4070442"/>
            <a:ext cx="9646" cy="174885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D6A93D4-2BD3-4125-B58B-2FBEBDC83048}"/>
              </a:ext>
            </a:extLst>
          </p:cNvPr>
          <p:cNvSpPr/>
          <p:nvPr/>
        </p:nvSpPr>
        <p:spPr>
          <a:xfrm>
            <a:off x="3053659" y="5819296"/>
            <a:ext cx="1398608" cy="358812"/>
          </a:xfrm>
          <a:prstGeom prst="rect">
            <a:avLst/>
          </a:prstGeom>
          <a:solidFill>
            <a:srgbClr val="F0CD1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ova Light" panose="020B0304020202020204" pitchFamily="34" charset="0"/>
              </a:rPr>
              <a:t>GTA</a:t>
            </a:r>
            <a:endParaRPr lang="en-US" b="1" dirty="0">
              <a:solidFill>
                <a:schemeClr val="tx1"/>
              </a:solidFill>
              <a:latin typeface="Arial Nova Light" panose="020B0304020202020204" pitchFamily="34" charset="0"/>
            </a:endParaRPr>
          </a:p>
        </p:txBody>
      </p:sp>
      <p:cxnSp>
        <p:nvCxnSpPr>
          <p:cNvPr id="10" name="Straight Connector 9">
            <a:extLst>
              <a:ext uri="{FF2B5EF4-FFF2-40B4-BE49-F238E27FC236}">
                <a16:creationId xmlns:a16="http://schemas.microsoft.com/office/drawing/2014/main" id="{11E9AA21-A095-4C53-BA48-A11C6ED394E7}"/>
              </a:ext>
            </a:extLst>
          </p:cNvPr>
          <p:cNvCxnSpPr>
            <a:cxnSpLocks/>
            <a:endCxn id="11" idx="2"/>
          </p:cNvCxnSpPr>
          <p:nvPr/>
        </p:nvCxnSpPr>
        <p:spPr>
          <a:xfrm flipV="1">
            <a:off x="8273163" y="2233652"/>
            <a:ext cx="0" cy="181364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5DE2D9B-77B6-48F7-B527-FD221292616A}"/>
              </a:ext>
            </a:extLst>
          </p:cNvPr>
          <p:cNvSpPr/>
          <p:nvPr/>
        </p:nvSpPr>
        <p:spPr>
          <a:xfrm>
            <a:off x="7573859" y="1874840"/>
            <a:ext cx="1398608" cy="358812"/>
          </a:xfrm>
          <a:prstGeom prst="rect">
            <a:avLst/>
          </a:prstGeom>
          <a:solidFill>
            <a:srgbClr val="688838"/>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ova Light" panose="020B0304020202020204" pitchFamily="34" charset="0"/>
              </a:rPr>
              <a:t>Deep Learning</a:t>
            </a:r>
            <a:endParaRPr lang="en-US" b="1" dirty="0">
              <a:solidFill>
                <a:schemeClr val="tx1"/>
              </a:solidFill>
              <a:latin typeface="Arial Nova Light" panose="020B0304020202020204" pitchFamily="34" charset="0"/>
            </a:endParaRPr>
          </a:p>
        </p:txBody>
      </p:sp>
      <p:cxnSp>
        <p:nvCxnSpPr>
          <p:cNvPr id="12" name="Straight Connector 11">
            <a:extLst>
              <a:ext uri="{FF2B5EF4-FFF2-40B4-BE49-F238E27FC236}">
                <a16:creationId xmlns:a16="http://schemas.microsoft.com/office/drawing/2014/main" id="{9DFAC448-4C4C-4109-B0C3-8892C20DBB7D}"/>
              </a:ext>
            </a:extLst>
          </p:cNvPr>
          <p:cNvCxnSpPr/>
          <p:nvPr/>
        </p:nvCxnSpPr>
        <p:spPr>
          <a:xfrm flipV="1">
            <a:off x="706056" y="4047293"/>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1F32F10-DBA8-4EFC-9CE2-ED59248F93C8}"/>
              </a:ext>
            </a:extLst>
          </p:cNvPr>
          <p:cNvSpPr/>
          <p:nvPr/>
        </p:nvSpPr>
        <p:spPr>
          <a:xfrm>
            <a:off x="113818" y="4770716"/>
            <a:ext cx="1398608" cy="3588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Introduction</a:t>
            </a:r>
            <a:endParaRPr lang="en-US" dirty="0">
              <a:solidFill>
                <a:schemeClr val="bg1">
                  <a:lumMod val="50000"/>
                  <a:lumOff val="50000"/>
                </a:schemeClr>
              </a:solidFill>
              <a:latin typeface="Arial Nova Light" panose="020B0304020202020204" pitchFamily="34" charset="0"/>
            </a:endParaRPr>
          </a:p>
        </p:txBody>
      </p:sp>
      <p:cxnSp>
        <p:nvCxnSpPr>
          <p:cNvPr id="14" name="Straight Connector 13">
            <a:extLst>
              <a:ext uri="{FF2B5EF4-FFF2-40B4-BE49-F238E27FC236}">
                <a16:creationId xmlns:a16="http://schemas.microsoft.com/office/drawing/2014/main" id="{080E0008-58DE-4F79-93AC-EE32391ADDC5}"/>
              </a:ext>
            </a:extLst>
          </p:cNvPr>
          <p:cNvCxnSpPr>
            <a:cxnSpLocks/>
            <a:stCxn id="15" idx="0"/>
          </p:cNvCxnSpPr>
          <p:nvPr/>
        </p:nvCxnSpPr>
        <p:spPr>
          <a:xfrm flipV="1">
            <a:off x="11378878" y="4070442"/>
            <a:ext cx="0" cy="138607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5668E1A-A697-43DC-80EC-1E4EA596B97E}"/>
              </a:ext>
            </a:extLst>
          </p:cNvPr>
          <p:cNvSpPr/>
          <p:nvPr/>
        </p:nvSpPr>
        <p:spPr>
          <a:xfrm>
            <a:off x="10679574" y="5456513"/>
            <a:ext cx="1398608" cy="35881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Summary</a:t>
            </a:r>
            <a:endParaRPr lang="en-US" dirty="0">
              <a:solidFill>
                <a:schemeClr val="bg1">
                  <a:lumMod val="50000"/>
                  <a:lumOff val="50000"/>
                </a:schemeClr>
              </a:solidFill>
              <a:latin typeface="Arial Nova Light" panose="020B0304020202020204" pitchFamily="34" charset="0"/>
            </a:endParaRPr>
          </a:p>
        </p:txBody>
      </p:sp>
      <p:sp>
        <p:nvSpPr>
          <p:cNvPr id="16" name="Oval 15">
            <a:extLst>
              <a:ext uri="{FF2B5EF4-FFF2-40B4-BE49-F238E27FC236}">
                <a16:creationId xmlns:a16="http://schemas.microsoft.com/office/drawing/2014/main" id="{A7D459C3-FB0C-45C8-88A5-5F70F2F9BE50}"/>
              </a:ext>
            </a:extLst>
          </p:cNvPr>
          <p:cNvSpPr/>
          <p:nvPr/>
        </p:nvSpPr>
        <p:spPr>
          <a:xfrm flipV="1">
            <a:off x="925497" y="3905516"/>
            <a:ext cx="372798" cy="358803"/>
          </a:xfrm>
          <a:prstGeom prst="ellipse">
            <a:avLst/>
          </a:prstGeom>
          <a:solidFill>
            <a:srgbClr val="DD27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1338BBBE-850E-4812-8F90-6BC1D24D4890}"/>
              </a:ext>
            </a:extLst>
          </p:cNvPr>
          <p:cNvSpPr/>
          <p:nvPr/>
        </p:nvSpPr>
        <p:spPr>
          <a:xfrm flipV="1">
            <a:off x="3566564" y="3867891"/>
            <a:ext cx="372798" cy="358803"/>
          </a:xfrm>
          <a:prstGeom prst="ellipse">
            <a:avLst/>
          </a:prstGeom>
          <a:solidFill>
            <a:srgbClr val="F0CD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9A8456-7B3F-4D94-9ADF-2818EDC516A0}"/>
              </a:ext>
            </a:extLst>
          </p:cNvPr>
          <p:cNvSpPr/>
          <p:nvPr/>
        </p:nvSpPr>
        <p:spPr>
          <a:xfrm flipV="1">
            <a:off x="8086764" y="3867890"/>
            <a:ext cx="372798" cy="358803"/>
          </a:xfrm>
          <a:prstGeom prst="ellipse">
            <a:avLst/>
          </a:prstGeom>
          <a:solidFill>
            <a:srgbClr val="68883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19AA793-45D2-43BF-88BB-A26C0EBC917B}"/>
              </a:ext>
            </a:extLst>
          </p:cNvPr>
          <p:cNvCxnSpPr>
            <a:cxnSpLocks/>
          </p:cNvCxnSpPr>
          <p:nvPr/>
        </p:nvCxnSpPr>
        <p:spPr>
          <a:xfrm flipV="1">
            <a:off x="706056" y="697637"/>
            <a:ext cx="0" cy="3255846"/>
          </a:xfrm>
          <a:prstGeom prst="line">
            <a:avLst/>
          </a:prstGeom>
          <a:ln>
            <a:solidFill>
              <a:schemeClr val="tx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0CDC05F-1B2F-441A-8B17-17E67274880A}"/>
              </a:ext>
            </a:extLst>
          </p:cNvPr>
          <p:cNvCxnSpPr>
            <a:cxnSpLocks/>
          </p:cNvCxnSpPr>
          <p:nvPr/>
        </p:nvCxnSpPr>
        <p:spPr>
          <a:xfrm flipV="1">
            <a:off x="11702005" y="791445"/>
            <a:ext cx="0" cy="3255846"/>
          </a:xfrm>
          <a:prstGeom prst="line">
            <a:avLst/>
          </a:prstGeom>
          <a:ln>
            <a:solidFill>
              <a:schemeClr val="tx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38683F-7ACD-4010-9385-0E006FC448D8}"/>
              </a:ext>
            </a:extLst>
          </p:cNvPr>
          <p:cNvSpPr txBox="1"/>
          <p:nvPr/>
        </p:nvSpPr>
        <p:spPr>
          <a:xfrm>
            <a:off x="803959" y="801965"/>
            <a:ext cx="708463" cy="369332"/>
          </a:xfrm>
          <a:prstGeom prst="rect">
            <a:avLst/>
          </a:prstGeom>
          <a:noFill/>
        </p:spPr>
        <p:txBody>
          <a:bodyPr wrap="square" rtlCol="0">
            <a:spAutoFit/>
          </a:bodyPr>
          <a:lstStyle/>
          <a:p>
            <a:r>
              <a:rPr lang="en-US" dirty="0">
                <a:solidFill>
                  <a:schemeClr val="tx1">
                    <a:lumMod val="75000"/>
                  </a:schemeClr>
                </a:solidFill>
              </a:rPr>
              <a:t>0m</a:t>
            </a:r>
          </a:p>
        </p:txBody>
      </p:sp>
      <p:sp>
        <p:nvSpPr>
          <p:cNvPr id="29" name="TextBox 28">
            <a:extLst>
              <a:ext uri="{FF2B5EF4-FFF2-40B4-BE49-F238E27FC236}">
                <a16:creationId xmlns:a16="http://schemas.microsoft.com/office/drawing/2014/main" id="{C23ECBED-425E-40F6-8BAE-2FDA55378079}"/>
              </a:ext>
            </a:extLst>
          </p:cNvPr>
          <p:cNvSpPr txBox="1"/>
          <p:nvPr/>
        </p:nvSpPr>
        <p:spPr>
          <a:xfrm>
            <a:off x="10993542" y="801965"/>
            <a:ext cx="708463" cy="369332"/>
          </a:xfrm>
          <a:prstGeom prst="rect">
            <a:avLst/>
          </a:prstGeom>
          <a:noFill/>
        </p:spPr>
        <p:txBody>
          <a:bodyPr wrap="square" rtlCol="0">
            <a:spAutoFit/>
          </a:bodyPr>
          <a:lstStyle/>
          <a:p>
            <a:r>
              <a:rPr lang="en-US" dirty="0">
                <a:solidFill>
                  <a:schemeClr val="tx1">
                    <a:lumMod val="75000"/>
                  </a:schemeClr>
                </a:solidFill>
              </a:rPr>
              <a:t>40m</a:t>
            </a:r>
          </a:p>
        </p:txBody>
      </p:sp>
      <p:cxnSp>
        <p:nvCxnSpPr>
          <p:cNvPr id="32" name="Straight Connector 31">
            <a:extLst>
              <a:ext uri="{FF2B5EF4-FFF2-40B4-BE49-F238E27FC236}">
                <a16:creationId xmlns:a16="http://schemas.microsoft.com/office/drawing/2014/main" id="{C9C76992-7DAE-4A47-ACD8-D74418286B42}"/>
              </a:ext>
            </a:extLst>
          </p:cNvPr>
          <p:cNvCxnSpPr>
            <a:cxnSpLocks/>
          </p:cNvCxnSpPr>
          <p:nvPr/>
        </p:nvCxnSpPr>
        <p:spPr>
          <a:xfrm flipV="1">
            <a:off x="5849390" y="791445"/>
            <a:ext cx="0" cy="3255846"/>
          </a:xfrm>
          <a:prstGeom prst="line">
            <a:avLst/>
          </a:prstGeom>
          <a:ln>
            <a:solidFill>
              <a:schemeClr val="tx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F87E90D-DD45-41C7-AF46-4CE89536A603}"/>
              </a:ext>
            </a:extLst>
          </p:cNvPr>
          <p:cNvSpPr txBox="1"/>
          <p:nvPr/>
        </p:nvSpPr>
        <p:spPr>
          <a:xfrm>
            <a:off x="5907984" y="791445"/>
            <a:ext cx="708463" cy="369332"/>
          </a:xfrm>
          <a:prstGeom prst="rect">
            <a:avLst/>
          </a:prstGeom>
          <a:noFill/>
        </p:spPr>
        <p:txBody>
          <a:bodyPr wrap="square" rtlCol="0">
            <a:spAutoFit/>
          </a:bodyPr>
          <a:lstStyle/>
          <a:p>
            <a:r>
              <a:rPr lang="en-US" dirty="0">
                <a:solidFill>
                  <a:schemeClr val="tx1">
                    <a:lumMod val="75000"/>
                  </a:schemeClr>
                </a:solidFill>
              </a:rPr>
              <a:t>20m</a:t>
            </a:r>
          </a:p>
        </p:txBody>
      </p:sp>
      <p:cxnSp>
        <p:nvCxnSpPr>
          <p:cNvPr id="36" name="Straight Connector 35">
            <a:extLst>
              <a:ext uri="{FF2B5EF4-FFF2-40B4-BE49-F238E27FC236}">
                <a16:creationId xmlns:a16="http://schemas.microsoft.com/office/drawing/2014/main" id="{D17BFB1C-FB74-4BE7-B59F-666201811FE8}"/>
              </a:ext>
            </a:extLst>
          </p:cNvPr>
          <p:cNvCxnSpPr/>
          <p:nvPr/>
        </p:nvCxnSpPr>
        <p:spPr>
          <a:xfrm flipV="1">
            <a:off x="4598215" y="3364393"/>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C20B362A-59BD-4C4A-84CB-AB3FE37D46E2}"/>
              </a:ext>
            </a:extLst>
          </p:cNvPr>
          <p:cNvSpPr/>
          <p:nvPr/>
        </p:nvSpPr>
        <p:spPr>
          <a:xfrm>
            <a:off x="3898911" y="2879675"/>
            <a:ext cx="1398608" cy="484718"/>
          </a:xfrm>
          <a:prstGeom prst="rect">
            <a:avLst/>
          </a:prstGeom>
          <a:solidFill>
            <a:schemeClr val="tx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Screen PUB/SUB</a:t>
            </a:r>
            <a:endParaRPr lang="en-US" dirty="0">
              <a:solidFill>
                <a:schemeClr val="bg1">
                  <a:lumMod val="50000"/>
                  <a:lumOff val="50000"/>
                </a:schemeClr>
              </a:solidFill>
              <a:latin typeface="Arial Nova Light" panose="020B0304020202020204" pitchFamily="34" charset="0"/>
            </a:endParaRPr>
          </a:p>
        </p:txBody>
      </p:sp>
      <p:cxnSp>
        <p:nvCxnSpPr>
          <p:cNvPr id="38" name="Straight Connector 37">
            <a:extLst>
              <a:ext uri="{FF2B5EF4-FFF2-40B4-BE49-F238E27FC236}">
                <a16:creationId xmlns:a16="http://schemas.microsoft.com/office/drawing/2014/main" id="{B314DEB0-6888-44B1-8C81-0E2E4EA0635B}"/>
              </a:ext>
            </a:extLst>
          </p:cNvPr>
          <p:cNvCxnSpPr/>
          <p:nvPr/>
        </p:nvCxnSpPr>
        <p:spPr>
          <a:xfrm flipV="1">
            <a:off x="5957075" y="4084917"/>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FF5A45A-60D4-4938-87E4-A6AEE7573CA7}"/>
              </a:ext>
            </a:extLst>
          </p:cNvPr>
          <p:cNvSpPr/>
          <p:nvPr/>
        </p:nvSpPr>
        <p:spPr>
          <a:xfrm>
            <a:off x="5264026" y="4792141"/>
            <a:ext cx="1398608" cy="453671"/>
          </a:xfrm>
          <a:prstGeom prst="rect">
            <a:avLst/>
          </a:prstGeom>
          <a:solidFill>
            <a:schemeClr val="tx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Car State PUB/SUB</a:t>
            </a:r>
            <a:endParaRPr lang="en-US" dirty="0">
              <a:solidFill>
                <a:schemeClr val="bg1">
                  <a:lumMod val="50000"/>
                  <a:lumOff val="50000"/>
                </a:schemeClr>
              </a:solidFill>
              <a:latin typeface="Arial Nova Light" panose="020B0304020202020204" pitchFamily="34" charset="0"/>
            </a:endParaRPr>
          </a:p>
        </p:txBody>
      </p:sp>
      <p:cxnSp>
        <p:nvCxnSpPr>
          <p:cNvPr id="40" name="Straight Connector 39">
            <a:extLst>
              <a:ext uri="{FF2B5EF4-FFF2-40B4-BE49-F238E27FC236}">
                <a16:creationId xmlns:a16="http://schemas.microsoft.com/office/drawing/2014/main" id="{5FA1DA82-A304-4109-A575-2E01D8B8E1F0}"/>
              </a:ext>
            </a:extLst>
          </p:cNvPr>
          <p:cNvCxnSpPr/>
          <p:nvPr/>
        </p:nvCxnSpPr>
        <p:spPr>
          <a:xfrm flipV="1">
            <a:off x="7105762" y="3364393"/>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A0C49D06-E9AD-45D0-82F0-C63FDEFA38C6}"/>
              </a:ext>
            </a:extLst>
          </p:cNvPr>
          <p:cNvSpPr/>
          <p:nvPr/>
        </p:nvSpPr>
        <p:spPr>
          <a:xfrm>
            <a:off x="6439334" y="2879675"/>
            <a:ext cx="1398608" cy="503028"/>
          </a:xfrm>
          <a:prstGeom prst="rect">
            <a:avLst/>
          </a:prstGeom>
          <a:solidFill>
            <a:schemeClr val="tx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Trip Basics</a:t>
            </a:r>
            <a:endParaRPr lang="en-US" dirty="0">
              <a:solidFill>
                <a:schemeClr val="bg1">
                  <a:lumMod val="50000"/>
                  <a:lumOff val="50000"/>
                </a:schemeClr>
              </a:solidFill>
              <a:latin typeface="Arial Nova Light" panose="020B0304020202020204" pitchFamily="34" charset="0"/>
            </a:endParaRPr>
          </a:p>
        </p:txBody>
      </p:sp>
      <p:cxnSp>
        <p:nvCxnSpPr>
          <p:cNvPr id="42" name="Straight Connector 41">
            <a:extLst>
              <a:ext uri="{FF2B5EF4-FFF2-40B4-BE49-F238E27FC236}">
                <a16:creationId xmlns:a16="http://schemas.microsoft.com/office/drawing/2014/main" id="{698DE7B9-CD7A-4980-9653-49FAB62CC171}"/>
              </a:ext>
            </a:extLst>
          </p:cNvPr>
          <p:cNvCxnSpPr/>
          <p:nvPr/>
        </p:nvCxnSpPr>
        <p:spPr>
          <a:xfrm flipV="1">
            <a:off x="9390026" y="4055968"/>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B2F1F67-69C3-4B26-A899-1ABB88D17367}"/>
              </a:ext>
            </a:extLst>
          </p:cNvPr>
          <p:cNvSpPr/>
          <p:nvPr/>
        </p:nvSpPr>
        <p:spPr>
          <a:xfrm>
            <a:off x="8696977" y="4763193"/>
            <a:ext cx="1398608" cy="453670"/>
          </a:xfrm>
          <a:prstGeom prst="rect">
            <a:avLst/>
          </a:prstGeom>
          <a:solidFill>
            <a:schemeClr val="tx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Train Model</a:t>
            </a:r>
            <a:endParaRPr lang="en-US" dirty="0">
              <a:solidFill>
                <a:schemeClr val="bg1">
                  <a:lumMod val="50000"/>
                  <a:lumOff val="50000"/>
                </a:schemeClr>
              </a:solidFill>
              <a:latin typeface="Arial Nova Light" panose="020B0304020202020204" pitchFamily="34" charset="0"/>
            </a:endParaRPr>
          </a:p>
        </p:txBody>
      </p:sp>
      <p:cxnSp>
        <p:nvCxnSpPr>
          <p:cNvPr id="44" name="Straight Connector 43">
            <a:extLst>
              <a:ext uri="{FF2B5EF4-FFF2-40B4-BE49-F238E27FC236}">
                <a16:creationId xmlns:a16="http://schemas.microsoft.com/office/drawing/2014/main" id="{6C2DB124-ECFF-466B-9973-0767CAF17A30}"/>
              </a:ext>
            </a:extLst>
          </p:cNvPr>
          <p:cNvCxnSpPr/>
          <p:nvPr/>
        </p:nvCxnSpPr>
        <p:spPr>
          <a:xfrm flipV="1">
            <a:off x="10539610" y="3354758"/>
            <a:ext cx="0" cy="72052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3733E20-E3A0-4101-91E0-472C2D8EF8AE}"/>
              </a:ext>
            </a:extLst>
          </p:cNvPr>
          <p:cNvSpPr/>
          <p:nvPr/>
        </p:nvSpPr>
        <p:spPr>
          <a:xfrm>
            <a:off x="9873182" y="2557367"/>
            <a:ext cx="1398608" cy="815701"/>
          </a:xfrm>
          <a:prstGeom prst="rect">
            <a:avLst/>
          </a:prstGeom>
          <a:solidFill>
            <a:schemeClr val="tx1">
              <a:lumMod val="5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ova Light" panose="020B0304020202020204" pitchFamily="34" charset="0"/>
              </a:rPr>
              <a:t>Live Demo</a:t>
            </a:r>
            <a:endParaRPr lang="en-US" b="1" dirty="0">
              <a:solidFill>
                <a:schemeClr val="tx1"/>
              </a:solidFill>
              <a:latin typeface="Arial Nova Light" panose="020B0304020202020204" pitchFamily="34" charset="0"/>
            </a:endParaRPr>
          </a:p>
        </p:txBody>
      </p:sp>
      <p:sp>
        <p:nvSpPr>
          <p:cNvPr id="49" name="Title 48">
            <a:extLst>
              <a:ext uri="{FF2B5EF4-FFF2-40B4-BE49-F238E27FC236}">
                <a16:creationId xmlns:a16="http://schemas.microsoft.com/office/drawing/2014/main" id="{2927DC97-573D-4734-8267-057C2E914062}"/>
              </a:ext>
            </a:extLst>
          </p:cNvPr>
          <p:cNvSpPr>
            <a:spLocks noGrp="1"/>
          </p:cNvSpPr>
          <p:nvPr>
            <p:ph type="title"/>
          </p:nvPr>
        </p:nvSpPr>
        <p:spPr>
          <a:xfrm>
            <a:off x="407367" y="304990"/>
            <a:ext cx="1398603" cy="358812"/>
          </a:xfrm>
        </p:spPr>
        <p:txBody>
          <a:bodyPr/>
          <a:lstStyle/>
          <a:p>
            <a:r>
              <a:rPr lang="en-US" dirty="0"/>
              <a:t>Timeline</a:t>
            </a:r>
          </a:p>
        </p:txBody>
      </p:sp>
      <p:cxnSp>
        <p:nvCxnSpPr>
          <p:cNvPr id="34" name="Straight Connector 33">
            <a:extLst>
              <a:ext uri="{FF2B5EF4-FFF2-40B4-BE49-F238E27FC236}">
                <a16:creationId xmlns:a16="http://schemas.microsoft.com/office/drawing/2014/main" id="{6FD8DF84-2C92-4F5E-B7C1-5A3909768158}"/>
              </a:ext>
            </a:extLst>
          </p:cNvPr>
          <p:cNvCxnSpPr>
            <a:cxnSpLocks/>
            <a:stCxn id="35" idx="0"/>
          </p:cNvCxnSpPr>
          <p:nvPr/>
        </p:nvCxnSpPr>
        <p:spPr>
          <a:xfrm flipH="1" flipV="1">
            <a:off x="7837942" y="4108066"/>
            <a:ext cx="13513" cy="1299194"/>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7074B51-F158-4DEA-A2AE-37ACD69869EC}"/>
              </a:ext>
            </a:extLst>
          </p:cNvPr>
          <p:cNvSpPr/>
          <p:nvPr/>
        </p:nvSpPr>
        <p:spPr>
          <a:xfrm>
            <a:off x="7152151" y="5407260"/>
            <a:ext cx="1398608" cy="453671"/>
          </a:xfrm>
          <a:prstGeom prst="rect">
            <a:avLst/>
          </a:prstGeom>
          <a:solidFill>
            <a:schemeClr val="tx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50000"/>
                    <a:lumOff val="50000"/>
                  </a:schemeClr>
                </a:solidFill>
                <a:latin typeface="Arial Nova Light" panose="020B0304020202020204" pitchFamily="34" charset="0"/>
              </a:rPr>
              <a:t>ZMQ Basics</a:t>
            </a:r>
            <a:endParaRPr lang="en-US" dirty="0">
              <a:solidFill>
                <a:schemeClr val="bg1">
                  <a:lumMod val="50000"/>
                  <a:lumOff val="50000"/>
                </a:schemeClr>
              </a:solidFill>
              <a:latin typeface="Arial Nova Light" panose="020B0304020202020204" pitchFamily="34" charset="0"/>
            </a:endParaRPr>
          </a:p>
        </p:txBody>
      </p:sp>
    </p:spTree>
    <p:extLst>
      <p:ext uri="{BB962C8B-B14F-4D97-AF65-F5344CB8AC3E}">
        <p14:creationId xmlns:p14="http://schemas.microsoft.com/office/powerpoint/2010/main" val="457546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pic>
        <p:nvPicPr>
          <p:cNvPr id="5126" name="Picture 6">
            <a:extLst>
              <a:ext uri="{FF2B5EF4-FFF2-40B4-BE49-F238E27FC236}">
                <a16:creationId xmlns:a16="http://schemas.microsoft.com/office/drawing/2014/main" id="{7D72E3BE-FE56-4FFE-BC30-DF5FA9203E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469" y="4310380"/>
            <a:ext cx="2264071" cy="160157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95 Reverse Camera Stock Photos, Pictures &amp; Royalty-Free Images - iStock">
            <a:extLst>
              <a:ext uri="{FF2B5EF4-FFF2-40B4-BE49-F238E27FC236}">
                <a16:creationId xmlns:a16="http://schemas.microsoft.com/office/drawing/2014/main" id="{8E54157E-038B-4070-AD99-591F63FE8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130" y="4310380"/>
            <a:ext cx="2620736" cy="17471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A46EF477-5A44-44B6-8B61-215616656F00}"/>
              </a:ext>
            </a:extLst>
          </p:cNvPr>
          <p:cNvGraphicFramePr>
            <a:graphicFrameLocks noChangeAspect="1"/>
          </p:cNvGraphicFramePr>
          <p:nvPr>
            <p:extLst>
              <p:ext uri="{D42A27DB-BD31-4B8C-83A1-F6EECF244321}">
                <p14:modId xmlns:p14="http://schemas.microsoft.com/office/powerpoint/2010/main" val="1070798863"/>
              </p:ext>
            </p:extLst>
          </p:nvPr>
        </p:nvGraphicFramePr>
        <p:xfrm>
          <a:off x="8239648" y="2050280"/>
          <a:ext cx="2685526" cy="1684071"/>
        </p:xfrm>
        <a:graphic>
          <a:graphicData uri="http://schemas.openxmlformats.org/presentationml/2006/ole">
            <mc:AlternateContent xmlns:mc="http://schemas.openxmlformats.org/markup-compatibility/2006">
              <mc:Choice xmlns:v="urn:schemas-microsoft-com:vml" Requires="v">
                <p:oleObj name="Bitmap Image" r:id="rId5" imgW="6926760" imgH="4343400" progId="Paint.Picture">
                  <p:embed/>
                </p:oleObj>
              </mc:Choice>
              <mc:Fallback>
                <p:oleObj name="Bitmap Image" r:id="rId5" imgW="6926760" imgH="4343400" progId="Paint.Picture">
                  <p:embed/>
                  <p:pic>
                    <p:nvPicPr>
                      <p:cNvPr id="0" name=""/>
                      <p:cNvPicPr/>
                      <p:nvPr/>
                    </p:nvPicPr>
                    <p:blipFill>
                      <a:blip r:embed="rId6"/>
                      <a:stretch>
                        <a:fillRect/>
                      </a:stretch>
                    </p:blipFill>
                    <p:spPr>
                      <a:xfrm>
                        <a:off x="8239648" y="2050280"/>
                        <a:ext cx="2685526" cy="1684071"/>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94EE40D7-A51E-4841-805E-ADDA45439F3C}"/>
              </a:ext>
            </a:extLst>
          </p:cNvPr>
          <p:cNvSpPr txBox="1"/>
          <p:nvPr/>
        </p:nvSpPr>
        <p:spPr>
          <a:xfrm>
            <a:off x="967059" y="1091062"/>
            <a:ext cx="9958115" cy="642315"/>
          </a:xfrm>
          <a:prstGeom prst="roundRect">
            <a:avLst>
              <a:gd name="adj" fmla="val 13219"/>
            </a:avLst>
          </a:prstGeom>
          <a:solidFill>
            <a:srgbClr val="DC2524"/>
          </a:solidFill>
        </p:spPr>
        <p:txBody>
          <a:bodyPr wrap="square" lIns="360000" tIns="108000" rIns="360000" bIns="108000" rtlCol="0" anchor="ctr" anchorCtr="0">
            <a:noAutofit/>
          </a:bodyPr>
          <a:lstStyle/>
          <a:p>
            <a:r>
              <a:rPr lang="en-ZA" sz="2300" b="1" dirty="0">
                <a:solidFill>
                  <a:schemeClr val="tx1">
                    <a:lumMod val="95000"/>
                  </a:schemeClr>
                </a:solidFill>
                <a:latin typeface="Arial Nova Cond" panose="020B0604020202020204" pitchFamily="34" charset="0"/>
                <a:cs typeface="Arial" panose="020B0604020202020204" pitchFamily="34" charset="0"/>
              </a:rPr>
              <a:t>Sensors</a:t>
            </a:r>
            <a:endParaRPr lang="en-ZA" sz="2300" dirty="0">
              <a:solidFill>
                <a:schemeClr val="tx1">
                  <a:lumMod val="95000"/>
                </a:schemeClr>
              </a:solidFill>
              <a:latin typeface="Arial Nova Cond"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939E2D5-943B-4D7B-A426-C49AEA524DBB}"/>
              </a:ext>
            </a:extLst>
          </p:cNvPr>
          <p:cNvSpPr txBox="1"/>
          <p:nvPr/>
        </p:nvSpPr>
        <p:spPr>
          <a:xfrm>
            <a:off x="967059" y="2050280"/>
            <a:ext cx="6227561" cy="2846933"/>
          </a:xfrm>
          <a:prstGeom prst="rect">
            <a:avLst/>
          </a:prstGeom>
          <a:noFill/>
        </p:spPr>
        <p:txBody>
          <a:bodyPr wrap="square" rtlCol="0">
            <a:spAutoFit/>
          </a:bodyPr>
          <a:lstStyle>
            <a:defPPr>
              <a:defRPr lang="en-US"/>
            </a:defPPr>
            <a:lvl1pPr marL="285750" indent="-285750">
              <a:spcBef>
                <a:spcPts val="600"/>
              </a:spcBef>
              <a:spcAft>
                <a:spcPts val="600"/>
              </a:spcAft>
              <a:buBlip>
                <a:blip r:embed="rId7"/>
              </a:buBlip>
              <a:defRPr sz="1600" b="1">
                <a:solidFill>
                  <a:schemeClr val="accent5">
                    <a:lumMod val="10000"/>
                  </a:schemeClr>
                </a:solidFill>
                <a:latin typeface="Arial" panose="020B0604020202020204" pitchFamily="34" charset="0"/>
                <a:cs typeface="Arial" panose="020B0604020202020204" pitchFamily="34" charset="0"/>
              </a:defRPr>
            </a:lvl1pPr>
          </a:lstStyle>
          <a:p>
            <a:pPr marL="358775" indent="-358775" fontAlgn="ctr">
              <a:spcAft>
                <a:spcPts val="1200"/>
              </a:spcAft>
              <a:buSzPct val="120000"/>
              <a:buBlip>
                <a:blip r:embed="rId8"/>
              </a:buBlip>
            </a:pPr>
            <a:r>
              <a:rPr lang="en-US" sz="1800" dirty="0">
                <a:solidFill>
                  <a:srgbClr val="4D5048"/>
                </a:solidFill>
              </a:rPr>
              <a:t>Vision: </a:t>
            </a:r>
            <a:r>
              <a:rPr lang="en-US" sz="1700" b="0" dirty="0">
                <a:solidFill>
                  <a:srgbClr val="4D5048"/>
                </a:solidFill>
              </a:rPr>
              <a:t>Camera, wide street to driver monitoring</a:t>
            </a:r>
            <a:endParaRPr lang="en-US" sz="1900" b="0" dirty="0">
              <a:solidFill>
                <a:srgbClr val="4D5048"/>
              </a:solidFill>
            </a:endParaRPr>
          </a:p>
          <a:p>
            <a:pPr marL="358775" indent="-358775" fontAlgn="ctr">
              <a:spcAft>
                <a:spcPts val="1200"/>
              </a:spcAft>
              <a:buSzPct val="120000"/>
              <a:buBlip>
                <a:blip r:embed="rId8"/>
              </a:buBlip>
            </a:pPr>
            <a:r>
              <a:rPr lang="en-US" sz="1800" dirty="0">
                <a:solidFill>
                  <a:srgbClr val="BCBCBC"/>
                </a:solidFill>
              </a:rPr>
              <a:t>Perception &amp; Localization: </a:t>
            </a:r>
            <a:r>
              <a:rPr lang="en-US" sz="1700" b="0" dirty="0">
                <a:solidFill>
                  <a:srgbClr val="BCBCBC"/>
                </a:solidFill>
              </a:rPr>
              <a:t>What’s around us</a:t>
            </a:r>
          </a:p>
          <a:p>
            <a:pPr marL="358775" indent="-358775" fontAlgn="ctr">
              <a:spcAft>
                <a:spcPts val="1200"/>
              </a:spcAft>
              <a:buSzPct val="120000"/>
              <a:buBlip>
                <a:blip r:embed="rId8"/>
              </a:buBlip>
            </a:pPr>
            <a:r>
              <a:rPr lang="en-US" sz="1800" dirty="0">
                <a:solidFill>
                  <a:schemeClr val="tx1">
                    <a:lumMod val="65000"/>
                  </a:schemeClr>
                </a:solidFill>
              </a:rPr>
              <a:t>Motion: </a:t>
            </a:r>
            <a:r>
              <a:rPr lang="en-US" sz="1700" b="0" dirty="0">
                <a:solidFill>
                  <a:schemeClr val="tx1">
                    <a:lumMod val="65000"/>
                  </a:schemeClr>
                </a:solidFill>
              </a:rPr>
              <a:t>IMU, gyroscopes, and accelerometers</a:t>
            </a:r>
            <a:endParaRPr lang="en-ZA" sz="1700" b="0" dirty="0">
              <a:solidFill>
                <a:schemeClr val="tx1">
                  <a:lumMod val="65000"/>
                </a:schemeClr>
              </a:solidFill>
            </a:endParaRPr>
          </a:p>
          <a:p>
            <a:pPr marL="358775" indent="-358775" fontAlgn="ctr">
              <a:spcAft>
                <a:spcPts val="1200"/>
              </a:spcAft>
              <a:buSzPct val="120000"/>
              <a:buBlip>
                <a:blip r:embed="rId8"/>
              </a:buBlip>
            </a:pPr>
            <a:r>
              <a:rPr lang="en-US" sz="1800" dirty="0">
                <a:solidFill>
                  <a:schemeClr val="tx1">
                    <a:lumMod val="65000"/>
                  </a:schemeClr>
                </a:solidFill>
              </a:rPr>
              <a:t>The car: </a:t>
            </a:r>
            <a:r>
              <a:rPr lang="en-US" sz="1700" b="0" dirty="0">
                <a:solidFill>
                  <a:schemeClr val="tx1">
                    <a:lumMod val="65000"/>
                  </a:schemeClr>
                </a:solidFill>
              </a:rPr>
              <a:t>Speedometer, GPS, maps</a:t>
            </a:r>
            <a:endParaRPr lang="en-ZA" sz="1700" b="0" dirty="0">
              <a:solidFill>
                <a:schemeClr val="tx1">
                  <a:lumMod val="65000"/>
                </a:schemeClr>
              </a:solidFill>
            </a:endParaRPr>
          </a:p>
          <a:p>
            <a:pPr fontAlgn="ctr">
              <a:spcAft>
                <a:spcPts val="1200"/>
              </a:spcAft>
            </a:pPr>
            <a:endParaRPr lang="en-ZA" b="0" dirty="0"/>
          </a:p>
          <a:p>
            <a:pPr fontAlgn="ctr">
              <a:spcAft>
                <a:spcPts val="1200"/>
              </a:spcAft>
            </a:pPr>
            <a:endParaRPr lang="en-ZA" b="0" dirty="0"/>
          </a:p>
        </p:txBody>
      </p:sp>
    </p:spTree>
    <p:extLst>
      <p:ext uri="{BB962C8B-B14F-4D97-AF65-F5344CB8AC3E}">
        <p14:creationId xmlns:p14="http://schemas.microsoft.com/office/powerpoint/2010/main" val="402487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6563266-117D-4AC4-A9AF-8283D0167777}"/>
              </a:ext>
            </a:extLst>
          </p:cNvPr>
          <p:cNvSpPr txBox="1"/>
          <p:nvPr/>
        </p:nvSpPr>
        <p:spPr>
          <a:xfrm>
            <a:off x="967059" y="1091062"/>
            <a:ext cx="9958115" cy="642315"/>
          </a:xfrm>
          <a:prstGeom prst="roundRect">
            <a:avLst>
              <a:gd name="adj" fmla="val 13219"/>
            </a:avLst>
          </a:prstGeom>
          <a:solidFill>
            <a:srgbClr val="DC2524"/>
          </a:solidFill>
        </p:spPr>
        <p:txBody>
          <a:bodyPr wrap="square" lIns="360000" tIns="108000" rIns="360000" bIns="108000" rtlCol="0" anchor="ctr" anchorCtr="0">
            <a:noAutofit/>
          </a:bodyPr>
          <a:lstStyle/>
          <a:p>
            <a:r>
              <a:rPr lang="en-ZA" sz="2300" b="1" dirty="0">
                <a:solidFill>
                  <a:schemeClr val="tx1">
                    <a:lumMod val="95000"/>
                  </a:schemeClr>
                </a:solidFill>
                <a:latin typeface="Arial Nova Cond" panose="020B0604020202020204" pitchFamily="34" charset="0"/>
                <a:cs typeface="Arial" panose="020B0604020202020204" pitchFamily="34" charset="0"/>
              </a:rPr>
              <a:t>Sensors</a:t>
            </a:r>
            <a:endParaRPr lang="en-ZA" sz="2300" dirty="0">
              <a:solidFill>
                <a:schemeClr val="tx1">
                  <a:lumMod val="95000"/>
                </a:schemeClr>
              </a:solidFill>
              <a:latin typeface="Arial Nova Cond" panose="020B0604020202020204" pitchFamily="34" charset="0"/>
              <a:cs typeface="Arial" panose="020B0604020202020204" pitchFamily="34" charset="0"/>
            </a:endParaRPr>
          </a:p>
        </p:txBody>
      </p:sp>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sp>
        <p:nvSpPr>
          <p:cNvPr id="59" name="TextBox 58">
            <a:extLst>
              <a:ext uri="{FF2B5EF4-FFF2-40B4-BE49-F238E27FC236}">
                <a16:creationId xmlns:a16="http://schemas.microsoft.com/office/drawing/2014/main" id="{221E0FE0-F425-425D-B00D-5CFBE7AA8088}"/>
              </a:ext>
            </a:extLst>
          </p:cNvPr>
          <p:cNvSpPr txBox="1"/>
          <p:nvPr/>
        </p:nvSpPr>
        <p:spPr>
          <a:xfrm>
            <a:off x="967059" y="2050280"/>
            <a:ext cx="10944226" cy="2846933"/>
          </a:xfrm>
          <a:prstGeom prst="rect">
            <a:avLst/>
          </a:prstGeom>
          <a:noFill/>
        </p:spPr>
        <p:txBody>
          <a:bodyPr wrap="square" rtlCol="0">
            <a:spAutoFit/>
          </a:bodyPr>
          <a:lstStyle>
            <a:defPPr>
              <a:defRPr lang="en-US"/>
            </a:defPPr>
            <a:lvl1pPr marL="285750" indent="-285750">
              <a:spcBef>
                <a:spcPts val="600"/>
              </a:spcBef>
              <a:spcAft>
                <a:spcPts val="600"/>
              </a:spcAft>
              <a:buBlip>
                <a:blip r:embed="rId3"/>
              </a:buBlip>
              <a:defRPr sz="1600" b="1">
                <a:solidFill>
                  <a:schemeClr val="accent5">
                    <a:lumMod val="10000"/>
                  </a:schemeClr>
                </a:solidFill>
                <a:latin typeface="Arial" panose="020B0604020202020204" pitchFamily="34" charset="0"/>
                <a:cs typeface="Arial" panose="020B0604020202020204" pitchFamily="34" charset="0"/>
              </a:defRPr>
            </a:lvl1pPr>
          </a:lstStyle>
          <a:p>
            <a:pPr marL="358775" indent="-358775" fontAlgn="ctr">
              <a:spcAft>
                <a:spcPts val="1200"/>
              </a:spcAft>
              <a:buSzPct val="120000"/>
              <a:buBlip>
                <a:blip r:embed="rId4"/>
              </a:buBlip>
            </a:pPr>
            <a:r>
              <a:rPr lang="en-US" sz="1800" dirty="0">
                <a:solidFill>
                  <a:schemeClr val="tx1">
                    <a:lumMod val="65000"/>
                  </a:schemeClr>
                </a:solidFill>
              </a:rPr>
              <a:t>Vision: </a:t>
            </a:r>
            <a:r>
              <a:rPr lang="en-US" sz="1700" b="0" dirty="0">
                <a:solidFill>
                  <a:schemeClr val="tx1">
                    <a:lumMod val="65000"/>
                  </a:schemeClr>
                </a:solidFill>
              </a:rPr>
              <a:t>Camera, wide street to driver monitoring</a:t>
            </a:r>
            <a:endParaRPr lang="en-US" sz="1900" b="0" dirty="0">
              <a:solidFill>
                <a:schemeClr val="tx1">
                  <a:lumMod val="65000"/>
                </a:schemeClr>
              </a:solidFill>
            </a:endParaRPr>
          </a:p>
          <a:p>
            <a:pPr marL="358775" indent="-358775" fontAlgn="ctr">
              <a:spcAft>
                <a:spcPts val="1200"/>
              </a:spcAft>
              <a:buSzPct val="120000"/>
              <a:buBlip>
                <a:blip r:embed="rId4"/>
              </a:buBlip>
            </a:pPr>
            <a:r>
              <a:rPr lang="en-US" sz="1800" dirty="0"/>
              <a:t>Perception &amp; Localization: </a:t>
            </a:r>
            <a:r>
              <a:rPr lang="en-US" sz="1700" b="0" dirty="0"/>
              <a:t>What’s around us</a:t>
            </a:r>
          </a:p>
          <a:p>
            <a:pPr marL="358775" indent="-358775" fontAlgn="ctr">
              <a:spcAft>
                <a:spcPts val="1200"/>
              </a:spcAft>
              <a:buSzPct val="120000"/>
              <a:buBlip>
                <a:blip r:embed="rId4"/>
              </a:buBlip>
            </a:pPr>
            <a:r>
              <a:rPr lang="en-US" sz="1800" dirty="0">
                <a:solidFill>
                  <a:schemeClr val="tx1">
                    <a:lumMod val="65000"/>
                  </a:schemeClr>
                </a:solidFill>
              </a:rPr>
              <a:t>Motion: </a:t>
            </a:r>
            <a:r>
              <a:rPr lang="en-US" sz="1700" b="0" dirty="0">
                <a:solidFill>
                  <a:schemeClr val="tx1">
                    <a:lumMod val="65000"/>
                  </a:schemeClr>
                </a:solidFill>
              </a:rPr>
              <a:t>IMU, gyroscopes, and accelerometers</a:t>
            </a:r>
            <a:endParaRPr lang="en-ZA" sz="1700" b="0" dirty="0">
              <a:solidFill>
                <a:schemeClr val="tx1">
                  <a:lumMod val="65000"/>
                </a:schemeClr>
              </a:solidFill>
            </a:endParaRPr>
          </a:p>
          <a:p>
            <a:pPr marL="358775" indent="-358775" fontAlgn="ctr">
              <a:spcAft>
                <a:spcPts val="1200"/>
              </a:spcAft>
              <a:buSzPct val="120000"/>
              <a:buBlip>
                <a:blip r:embed="rId4"/>
              </a:buBlip>
            </a:pPr>
            <a:r>
              <a:rPr lang="en-US" sz="1800" dirty="0">
                <a:solidFill>
                  <a:schemeClr val="tx1">
                    <a:lumMod val="65000"/>
                  </a:schemeClr>
                </a:solidFill>
              </a:rPr>
              <a:t>The car: </a:t>
            </a:r>
            <a:r>
              <a:rPr lang="en-US" sz="1700" b="0" dirty="0">
                <a:solidFill>
                  <a:schemeClr val="tx1">
                    <a:lumMod val="65000"/>
                  </a:schemeClr>
                </a:solidFill>
              </a:rPr>
              <a:t>Speedometer, GPS, maps</a:t>
            </a:r>
            <a:endParaRPr lang="en-ZA" sz="1700" b="0" dirty="0">
              <a:solidFill>
                <a:schemeClr val="tx1">
                  <a:lumMod val="65000"/>
                </a:schemeClr>
              </a:solidFill>
            </a:endParaRPr>
          </a:p>
          <a:p>
            <a:pPr fontAlgn="ctr">
              <a:spcAft>
                <a:spcPts val="1200"/>
              </a:spcAft>
            </a:pPr>
            <a:endParaRPr lang="en-ZA" b="0" dirty="0"/>
          </a:p>
          <a:p>
            <a:pPr fontAlgn="ctr">
              <a:spcAft>
                <a:spcPts val="1200"/>
              </a:spcAft>
            </a:pPr>
            <a:endParaRPr lang="en-ZA" b="0" dirty="0"/>
          </a:p>
        </p:txBody>
      </p:sp>
      <p:pic>
        <p:nvPicPr>
          <p:cNvPr id="60" name="Picture 2" descr="IIHS Study: Autonomous Cars Won't Prevent Majority of Crashes">
            <a:extLst>
              <a:ext uri="{FF2B5EF4-FFF2-40B4-BE49-F238E27FC236}">
                <a16:creationId xmlns:a16="http://schemas.microsoft.com/office/drawing/2014/main" id="{6E9D2B06-FFDF-42BA-9858-EB17F6F75F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5998" y="2050280"/>
            <a:ext cx="2909176" cy="145913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Velodyne's Guide to Lidar Wavelengths | Velodyne Lidar">
            <a:extLst>
              <a:ext uri="{FF2B5EF4-FFF2-40B4-BE49-F238E27FC236}">
                <a16:creationId xmlns:a16="http://schemas.microsoft.com/office/drawing/2014/main" id="{642DB525-0955-4719-9E54-C5D39DCE41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2012" y="4221275"/>
            <a:ext cx="3581761" cy="177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213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17F41D0-4C6B-49F9-8589-42D28551BAB1}"/>
              </a:ext>
            </a:extLst>
          </p:cNvPr>
          <p:cNvSpPr txBox="1"/>
          <p:nvPr/>
        </p:nvSpPr>
        <p:spPr>
          <a:xfrm>
            <a:off x="967059" y="2050280"/>
            <a:ext cx="10944226" cy="2846933"/>
          </a:xfrm>
          <a:prstGeom prst="rect">
            <a:avLst/>
          </a:prstGeom>
          <a:noFill/>
        </p:spPr>
        <p:txBody>
          <a:bodyPr wrap="square" rtlCol="0">
            <a:spAutoFit/>
          </a:bodyPr>
          <a:lstStyle>
            <a:defPPr>
              <a:defRPr lang="en-US"/>
            </a:defPPr>
            <a:lvl1pPr marL="285750" indent="-285750">
              <a:spcBef>
                <a:spcPts val="600"/>
              </a:spcBef>
              <a:spcAft>
                <a:spcPts val="600"/>
              </a:spcAft>
              <a:buBlip>
                <a:blip r:embed="rId3"/>
              </a:buBlip>
              <a:defRPr sz="1600" b="1">
                <a:solidFill>
                  <a:schemeClr val="accent5">
                    <a:lumMod val="10000"/>
                  </a:schemeClr>
                </a:solidFill>
                <a:latin typeface="Arial" panose="020B0604020202020204" pitchFamily="34" charset="0"/>
                <a:cs typeface="Arial" panose="020B0604020202020204" pitchFamily="34" charset="0"/>
              </a:defRPr>
            </a:lvl1pPr>
          </a:lstStyle>
          <a:p>
            <a:pPr marL="358775" indent="-358775" fontAlgn="ctr">
              <a:spcAft>
                <a:spcPts val="1200"/>
              </a:spcAft>
              <a:buSzPct val="120000"/>
              <a:buBlip>
                <a:blip r:embed="rId4"/>
              </a:buBlip>
            </a:pPr>
            <a:r>
              <a:rPr lang="en-US" sz="1800" dirty="0">
                <a:solidFill>
                  <a:schemeClr val="tx1">
                    <a:lumMod val="65000"/>
                  </a:schemeClr>
                </a:solidFill>
              </a:rPr>
              <a:t>Vision: </a:t>
            </a:r>
            <a:r>
              <a:rPr lang="en-US" sz="1700" b="0" dirty="0">
                <a:solidFill>
                  <a:schemeClr val="tx1">
                    <a:lumMod val="65000"/>
                  </a:schemeClr>
                </a:solidFill>
              </a:rPr>
              <a:t>Camera, wide street to driver monitoring</a:t>
            </a:r>
            <a:endParaRPr lang="en-US" sz="1900" b="0" dirty="0">
              <a:solidFill>
                <a:schemeClr val="tx1">
                  <a:lumMod val="65000"/>
                </a:schemeClr>
              </a:solidFill>
            </a:endParaRPr>
          </a:p>
          <a:p>
            <a:pPr marL="358775" indent="-358775" fontAlgn="ctr">
              <a:spcAft>
                <a:spcPts val="1200"/>
              </a:spcAft>
              <a:buSzPct val="120000"/>
              <a:buBlip>
                <a:blip r:embed="rId4"/>
              </a:buBlip>
            </a:pPr>
            <a:r>
              <a:rPr lang="en-US" sz="1800" dirty="0">
                <a:solidFill>
                  <a:srgbClr val="A6A6A6"/>
                </a:solidFill>
              </a:rPr>
              <a:t>Perception &amp; Localization: </a:t>
            </a:r>
            <a:r>
              <a:rPr lang="en-US" sz="1700" b="0" dirty="0">
                <a:solidFill>
                  <a:srgbClr val="A6A6A6"/>
                </a:solidFill>
              </a:rPr>
              <a:t>What’s around us</a:t>
            </a:r>
          </a:p>
          <a:p>
            <a:pPr marL="358775" indent="-358775" fontAlgn="ctr">
              <a:spcAft>
                <a:spcPts val="1200"/>
              </a:spcAft>
              <a:buSzPct val="120000"/>
              <a:buBlip>
                <a:blip r:embed="rId4"/>
              </a:buBlip>
            </a:pPr>
            <a:r>
              <a:rPr lang="en-US" sz="1800" dirty="0">
                <a:solidFill>
                  <a:srgbClr val="0A0E03"/>
                </a:solidFill>
              </a:rPr>
              <a:t>Motion: </a:t>
            </a:r>
            <a:r>
              <a:rPr lang="en-US" sz="1700" b="0" dirty="0">
                <a:solidFill>
                  <a:srgbClr val="0A0E03"/>
                </a:solidFill>
              </a:rPr>
              <a:t>IMU, gyroscopes, and accelerometers</a:t>
            </a:r>
            <a:endParaRPr lang="en-ZA" sz="1700" b="0" dirty="0">
              <a:solidFill>
                <a:srgbClr val="0A0E03"/>
              </a:solidFill>
            </a:endParaRPr>
          </a:p>
          <a:p>
            <a:pPr marL="358775" indent="-358775" fontAlgn="ctr">
              <a:spcAft>
                <a:spcPts val="1200"/>
              </a:spcAft>
              <a:buSzPct val="120000"/>
              <a:buBlip>
                <a:blip r:embed="rId4"/>
              </a:buBlip>
            </a:pPr>
            <a:r>
              <a:rPr lang="en-US" sz="1800" dirty="0">
                <a:solidFill>
                  <a:schemeClr val="tx1">
                    <a:lumMod val="65000"/>
                  </a:schemeClr>
                </a:solidFill>
              </a:rPr>
              <a:t>The car: </a:t>
            </a:r>
            <a:r>
              <a:rPr lang="en-US" sz="1700" b="0" dirty="0">
                <a:solidFill>
                  <a:schemeClr val="tx1">
                    <a:lumMod val="65000"/>
                  </a:schemeClr>
                </a:solidFill>
              </a:rPr>
              <a:t>Speedometer, GPS, maps</a:t>
            </a:r>
            <a:endParaRPr lang="en-ZA" sz="1700" b="0" dirty="0">
              <a:solidFill>
                <a:schemeClr val="tx1">
                  <a:lumMod val="65000"/>
                </a:schemeClr>
              </a:solidFill>
            </a:endParaRPr>
          </a:p>
          <a:p>
            <a:pPr fontAlgn="ctr">
              <a:spcAft>
                <a:spcPts val="1200"/>
              </a:spcAft>
            </a:pPr>
            <a:endParaRPr lang="en-ZA" b="0" dirty="0"/>
          </a:p>
          <a:p>
            <a:pPr fontAlgn="ctr">
              <a:spcAft>
                <a:spcPts val="1200"/>
              </a:spcAft>
            </a:pPr>
            <a:endParaRPr lang="en-ZA" b="0" dirty="0"/>
          </a:p>
        </p:txBody>
      </p:sp>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pic>
        <p:nvPicPr>
          <p:cNvPr id="5122" name="Picture 2">
            <a:extLst>
              <a:ext uri="{FF2B5EF4-FFF2-40B4-BE49-F238E27FC236}">
                <a16:creationId xmlns:a16="http://schemas.microsoft.com/office/drawing/2014/main" id="{7EBE9A48-55AA-48AE-B402-67C0F210F4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878" y="4403499"/>
            <a:ext cx="4035199" cy="1222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martphone and car axes resulting orientation. | Download Scientific Diagram">
            <a:extLst>
              <a:ext uri="{FF2B5EF4-FFF2-40B4-BE49-F238E27FC236}">
                <a16:creationId xmlns:a16="http://schemas.microsoft.com/office/drawing/2014/main" id="{26758604-C284-42C0-A36F-2AB329BFC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3627" y="2247060"/>
            <a:ext cx="3599593" cy="14017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C2039E6-283A-4777-B0CB-CA9669C0FB1A}"/>
              </a:ext>
            </a:extLst>
          </p:cNvPr>
          <p:cNvSpPr txBox="1"/>
          <p:nvPr/>
        </p:nvSpPr>
        <p:spPr>
          <a:xfrm>
            <a:off x="967059" y="1091062"/>
            <a:ext cx="9958115" cy="642315"/>
          </a:xfrm>
          <a:prstGeom prst="roundRect">
            <a:avLst>
              <a:gd name="adj" fmla="val 13219"/>
            </a:avLst>
          </a:prstGeom>
          <a:solidFill>
            <a:srgbClr val="DC2524"/>
          </a:solidFill>
        </p:spPr>
        <p:txBody>
          <a:bodyPr wrap="square" lIns="360000" tIns="108000" rIns="360000" bIns="108000" rtlCol="0" anchor="ctr" anchorCtr="0">
            <a:noAutofit/>
          </a:bodyPr>
          <a:lstStyle/>
          <a:p>
            <a:r>
              <a:rPr lang="en-ZA" sz="2300" b="1" dirty="0">
                <a:solidFill>
                  <a:schemeClr val="tx1">
                    <a:lumMod val="95000"/>
                  </a:schemeClr>
                </a:solidFill>
                <a:latin typeface="Arial Nova Cond" panose="020B0604020202020204" pitchFamily="34" charset="0"/>
                <a:cs typeface="Arial" panose="020B0604020202020204" pitchFamily="34" charset="0"/>
              </a:rPr>
              <a:t>Sensors</a:t>
            </a:r>
            <a:endParaRPr lang="en-ZA" sz="2300" dirty="0">
              <a:solidFill>
                <a:schemeClr val="tx1">
                  <a:lumMod val="95000"/>
                </a:schemeClr>
              </a:solidFill>
              <a:latin typeface="Arial Nova Cond" panose="020B0604020202020204" pitchFamily="34" charset="0"/>
              <a:cs typeface="Arial" panose="020B0604020202020204" pitchFamily="34" charset="0"/>
            </a:endParaRPr>
          </a:p>
        </p:txBody>
      </p:sp>
    </p:spTree>
    <p:extLst>
      <p:ext uri="{BB962C8B-B14F-4D97-AF65-F5344CB8AC3E}">
        <p14:creationId xmlns:p14="http://schemas.microsoft.com/office/powerpoint/2010/main" val="131451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3C31992-B182-49CB-A528-C337D6C9CDB8}"/>
              </a:ext>
            </a:extLst>
          </p:cNvPr>
          <p:cNvSpPr txBox="1"/>
          <p:nvPr/>
        </p:nvSpPr>
        <p:spPr>
          <a:xfrm>
            <a:off x="967059" y="2050280"/>
            <a:ext cx="10944226" cy="2846933"/>
          </a:xfrm>
          <a:prstGeom prst="rect">
            <a:avLst/>
          </a:prstGeom>
          <a:noFill/>
        </p:spPr>
        <p:txBody>
          <a:bodyPr wrap="square" rtlCol="0">
            <a:spAutoFit/>
          </a:bodyPr>
          <a:lstStyle>
            <a:defPPr>
              <a:defRPr lang="en-US"/>
            </a:defPPr>
            <a:lvl1pPr marL="285750" indent="-285750">
              <a:spcBef>
                <a:spcPts val="600"/>
              </a:spcBef>
              <a:spcAft>
                <a:spcPts val="600"/>
              </a:spcAft>
              <a:buBlip>
                <a:blip r:embed="rId3"/>
              </a:buBlip>
              <a:defRPr sz="1600" b="1">
                <a:solidFill>
                  <a:schemeClr val="accent5">
                    <a:lumMod val="10000"/>
                  </a:schemeClr>
                </a:solidFill>
                <a:latin typeface="Arial" panose="020B0604020202020204" pitchFamily="34" charset="0"/>
                <a:cs typeface="Arial" panose="020B0604020202020204" pitchFamily="34" charset="0"/>
              </a:defRPr>
            </a:lvl1pPr>
          </a:lstStyle>
          <a:p>
            <a:pPr marL="358775" indent="-358775" fontAlgn="ctr">
              <a:spcAft>
                <a:spcPts val="1200"/>
              </a:spcAft>
              <a:buSzPct val="120000"/>
              <a:buBlip>
                <a:blip r:embed="rId4"/>
              </a:buBlip>
            </a:pPr>
            <a:r>
              <a:rPr lang="en-US" sz="1800" dirty="0">
                <a:solidFill>
                  <a:schemeClr val="tx1">
                    <a:lumMod val="65000"/>
                  </a:schemeClr>
                </a:solidFill>
              </a:rPr>
              <a:t>Vision: </a:t>
            </a:r>
            <a:r>
              <a:rPr lang="en-US" sz="1700" b="0" dirty="0">
                <a:solidFill>
                  <a:schemeClr val="tx1">
                    <a:lumMod val="65000"/>
                  </a:schemeClr>
                </a:solidFill>
              </a:rPr>
              <a:t>Camera, wide street to driver monitoring</a:t>
            </a:r>
            <a:endParaRPr lang="en-US" sz="1900" b="0" dirty="0">
              <a:solidFill>
                <a:schemeClr val="tx1">
                  <a:lumMod val="65000"/>
                </a:schemeClr>
              </a:solidFill>
            </a:endParaRPr>
          </a:p>
          <a:p>
            <a:pPr marL="358775" indent="-358775" fontAlgn="ctr">
              <a:spcAft>
                <a:spcPts val="1200"/>
              </a:spcAft>
              <a:buSzPct val="120000"/>
              <a:buBlip>
                <a:blip r:embed="rId4"/>
              </a:buBlip>
            </a:pPr>
            <a:r>
              <a:rPr lang="en-US" sz="1800" dirty="0">
                <a:solidFill>
                  <a:srgbClr val="A6A6A6"/>
                </a:solidFill>
              </a:rPr>
              <a:t>Perception &amp; Localization: </a:t>
            </a:r>
            <a:r>
              <a:rPr lang="en-US" sz="1700" b="0" dirty="0">
                <a:solidFill>
                  <a:srgbClr val="A6A6A6"/>
                </a:solidFill>
              </a:rPr>
              <a:t>What’s around us</a:t>
            </a:r>
          </a:p>
          <a:p>
            <a:pPr marL="358775" indent="-358775" fontAlgn="ctr">
              <a:spcAft>
                <a:spcPts val="1200"/>
              </a:spcAft>
              <a:buSzPct val="120000"/>
              <a:buBlip>
                <a:blip r:embed="rId4"/>
              </a:buBlip>
            </a:pPr>
            <a:r>
              <a:rPr lang="en-US" sz="1800" dirty="0">
                <a:solidFill>
                  <a:schemeClr val="tx1">
                    <a:lumMod val="65000"/>
                  </a:schemeClr>
                </a:solidFill>
              </a:rPr>
              <a:t>Motion: </a:t>
            </a:r>
            <a:r>
              <a:rPr lang="en-US" sz="1700" b="0" dirty="0">
                <a:solidFill>
                  <a:schemeClr val="tx1">
                    <a:lumMod val="65000"/>
                  </a:schemeClr>
                </a:solidFill>
              </a:rPr>
              <a:t>IMU, gyroscopes, and accelerometers</a:t>
            </a:r>
            <a:endParaRPr lang="en-ZA" sz="1700" b="0" dirty="0">
              <a:solidFill>
                <a:schemeClr val="tx1">
                  <a:lumMod val="65000"/>
                </a:schemeClr>
              </a:solidFill>
            </a:endParaRPr>
          </a:p>
          <a:p>
            <a:pPr marL="358775" indent="-358775" fontAlgn="ctr">
              <a:spcAft>
                <a:spcPts val="1200"/>
              </a:spcAft>
              <a:buSzPct val="120000"/>
              <a:buBlip>
                <a:blip r:embed="rId4"/>
              </a:buBlip>
            </a:pPr>
            <a:r>
              <a:rPr lang="en-US" sz="1800" dirty="0">
                <a:solidFill>
                  <a:srgbClr val="0A0E03"/>
                </a:solidFill>
              </a:rPr>
              <a:t>The car: </a:t>
            </a:r>
            <a:r>
              <a:rPr lang="en-US" sz="1700" b="0" dirty="0">
                <a:solidFill>
                  <a:srgbClr val="0A0E03"/>
                </a:solidFill>
              </a:rPr>
              <a:t>Speedometer, GPS, maps</a:t>
            </a:r>
            <a:endParaRPr lang="en-ZA" sz="1700" b="0" dirty="0">
              <a:solidFill>
                <a:srgbClr val="0A0E03"/>
              </a:solidFill>
            </a:endParaRPr>
          </a:p>
          <a:p>
            <a:pPr fontAlgn="ctr">
              <a:spcAft>
                <a:spcPts val="1200"/>
              </a:spcAft>
            </a:pPr>
            <a:endParaRPr lang="en-ZA" b="0" dirty="0"/>
          </a:p>
          <a:p>
            <a:pPr fontAlgn="ctr">
              <a:spcAft>
                <a:spcPts val="1200"/>
              </a:spcAft>
            </a:pPr>
            <a:endParaRPr lang="en-ZA" b="0" dirty="0"/>
          </a:p>
        </p:txBody>
      </p:sp>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pic>
        <p:nvPicPr>
          <p:cNvPr id="15362" name="Picture 2">
            <a:extLst>
              <a:ext uri="{FF2B5EF4-FFF2-40B4-BE49-F238E27FC236}">
                <a16:creationId xmlns:a16="http://schemas.microsoft.com/office/drawing/2014/main" id="{A9D8BC6C-2872-422D-AA7C-0B14D649F3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0519" y="2050280"/>
            <a:ext cx="3254655" cy="216682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CNET On Cars - Top 5 car navigation features - YouTube">
            <a:extLst>
              <a:ext uri="{FF2B5EF4-FFF2-40B4-BE49-F238E27FC236}">
                <a16:creationId xmlns:a16="http://schemas.microsoft.com/office/drawing/2014/main" id="{0FB870A9-976E-4E3E-B650-4835C7AA3A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2780" y="4294038"/>
            <a:ext cx="2167014" cy="16252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a:extLst>
              <a:ext uri="{FF2B5EF4-FFF2-40B4-BE49-F238E27FC236}">
                <a16:creationId xmlns:a16="http://schemas.microsoft.com/office/drawing/2014/main" id="{69E60BD3-5AB9-42C2-93E6-58D084CBA5E3}"/>
              </a:ext>
            </a:extLst>
          </p:cNvPr>
          <p:cNvGraphicFramePr>
            <a:graphicFrameLocks noChangeAspect="1"/>
          </p:cNvGraphicFramePr>
          <p:nvPr>
            <p:extLst>
              <p:ext uri="{D42A27DB-BD31-4B8C-83A1-F6EECF244321}">
                <p14:modId xmlns:p14="http://schemas.microsoft.com/office/powerpoint/2010/main" val="122595212"/>
              </p:ext>
            </p:extLst>
          </p:nvPr>
        </p:nvGraphicFramePr>
        <p:xfrm>
          <a:off x="3636091" y="4294038"/>
          <a:ext cx="1810116" cy="1625260"/>
        </p:xfrm>
        <a:graphic>
          <a:graphicData uri="http://schemas.openxmlformats.org/presentationml/2006/ole">
            <mc:AlternateContent xmlns:mc="http://schemas.openxmlformats.org/markup-compatibility/2006">
              <mc:Choice xmlns:v="urn:schemas-microsoft-com:vml" Requires="v">
                <p:oleObj name="Bitmap Image" r:id="rId7" imgW="1943280" imgH="1744920" progId="Paint.Picture">
                  <p:embed/>
                </p:oleObj>
              </mc:Choice>
              <mc:Fallback>
                <p:oleObj name="Bitmap Image" r:id="rId7" imgW="1943280" imgH="1744920" progId="Paint.Picture">
                  <p:embed/>
                  <p:pic>
                    <p:nvPicPr>
                      <p:cNvPr id="0" name=""/>
                      <p:cNvPicPr/>
                      <p:nvPr/>
                    </p:nvPicPr>
                    <p:blipFill>
                      <a:blip r:embed="rId8"/>
                      <a:stretch>
                        <a:fillRect/>
                      </a:stretch>
                    </p:blipFill>
                    <p:spPr>
                      <a:xfrm>
                        <a:off x="3636091" y="4294038"/>
                        <a:ext cx="1810116" cy="1625260"/>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60809312-E95D-4702-B54D-F3448353EC6C}"/>
              </a:ext>
            </a:extLst>
          </p:cNvPr>
          <p:cNvSpPr txBox="1"/>
          <p:nvPr/>
        </p:nvSpPr>
        <p:spPr>
          <a:xfrm>
            <a:off x="967059" y="1091062"/>
            <a:ext cx="9958115" cy="642315"/>
          </a:xfrm>
          <a:prstGeom prst="roundRect">
            <a:avLst>
              <a:gd name="adj" fmla="val 13219"/>
            </a:avLst>
          </a:prstGeom>
          <a:solidFill>
            <a:srgbClr val="DC2524"/>
          </a:solidFill>
        </p:spPr>
        <p:txBody>
          <a:bodyPr wrap="square" lIns="360000" tIns="108000" rIns="360000" bIns="108000" rtlCol="0" anchor="ctr" anchorCtr="0">
            <a:noAutofit/>
          </a:bodyPr>
          <a:lstStyle/>
          <a:p>
            <a:r>
              <a:rPr lang="en-ZA" sz="2300" b="1" dirty="0">
                <a:solidFill>
                  <a:schemeClr val="tx1">
                    <a:lumMod val="95000"/>
                  </a:schemeClr>
                </a:solidFill>
                <a:latin typeface="Arial Nova Cond" panose="020B0604020202020204" pitchFamily="34" charset="0"/>
                <a:cs typeface="Arial" panose="020B0604020202020204" pitchFamily="34" charset="0"/>
              </a:rPr>
              <a:t>Sensors</a:t>
            </a:r>
            <a:endParaRPr lang="en-ZA" sz="2300" dirty="0">
              <a:solidFill>
                <a:schemeClr val="tx1">
                  <a:lumMod val="95000"/>
                </a:schemeClr>
              </a:solidFill>
              <a:latin typeface="Arial Nova Cond" panose="020B0604020202020204" pitchFamily="34" charset="0"/>
              <a:cs typeface="Arial" panose="020B0604020202020204" pitchFamily="34" charset="0"/>
            </a:endParaRPr>
          </a:p>
        </p:txBody>
      </p:sp>
    </p:spTree>
    <p:extLst>
      <p:ext uri="{BB962C8B-B14F-4D97-AF65-F5344CB8AC3E}">
        <p14:creationId xmlns:p14="http://schemas.microsoft.com/office/powerpoint/2010/main" val="56383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clock, clipart, sign&#10;&#10;Description automatically generated">
            <a:extLst>
              <a:ext uri="{FF2B5EF4-FFF2-40B4-BE49-F238E27FC236}">
                <a16:creationId xmlns:a16="http://schemas.microsoft.com/office/drawing/2014/main" id="{82C96B52-427E-4686-BCDE-2A853D89B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05" y="5758849"/>
            <a:ext cx="1747888" cy="642853"/>
          </a:xfrm>
          <a:prstGeom prst="rect">
            <a:avLst/>
          </a:prstGeom>
        </p:spPr>
      </p:pic>
      <p:sp>
        <p:nvSpPr>
          <p:cNvPr id="5" name="Title 1">
            <a:extLst>
              <a:ext uri="{FF2B5EF4-FFF2-40B4-BE49-F238E27FC236}">
                <a16:creationId xmlns:a16="http://schemas.microsoft.com/office/drawing/2014/main" id="{D94A085C-A5CA-4DFF-B9C0-EEAA35EE964D}"/>
              </a:ext>
            </a:extLst>
          </p:cNvPr>
          <p:cNvSpPr txBox="1">
            <a:spLocks/>
          </p:cNvSpPr>
          <p:nvPr/>
        </p:nvSpPr>
        <p:spPr>
          <a:xfrm>
            <a:off x="5130121" y="1066800"/>
            <a:ext cx="6661245" cy="1514744"/>
          </a:xfrm>
          <a:prstGeom prst="rect">
            <a:avLst/>
          </a:prstGeom>
        </p:spPr>
        <p:txBody>
          <a:bodyPr vert="horz" lIns="0" tIns="0" rIns="0" bIns="0" rtlCol="0" anchor="ctr">
            <a:normAutofit fontScale="82500" lnSpcReduction="20000"/>
          </a:bodyPr>
          <a:lstStyle>
            <a:lvl1pPr marL="0" algn="r" defTabSz="914400" rtl="0" eaLnBrk="1" latinLnBrk="0" hangingPunct="1">
              <a:lnSpc>
                <a:spcPts val="5500"/>
              </a:lnSpc>
              <a:spcBef>
                <a:spcPct val="0"/>
              </a:spcBef>
              <a:buNone/>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4000" dirty="0">
                <a:solidFill>
                  <a:srgbClr val="001E63"/>
                </a:solidFill>
              </a:rPr>
              <a:t>SELF-DRIVING</a:t>
            </a:r>
            <a:r>
              <a:rPr lang="en-US" sz="3100" b="0" dirty="0">
                <a:solidFill>
                  <a:srgbClr val="001E63"/>
                </a:solidFill>
              </a:rPr>
              <a:t> cars using </a:t>
            </a:r>
            <a:r>
              <a:rPr lang="en-US" sz="4000" dirty="0">
                <a:solidFill>
                  <a:srgbClr val="F0CD16"/>
                </a:solidFill>
              </a:rPr>
              <a:t>GTA</a:t>
            </a:r>
            <a:r>
              <a:rPr lang="en-US" sz="3100" b="0" dirty="0">
                <a:solidFill>
                  <a:srgbClr val="001E63"/>
                </a:solidFill>
              </a:rPr>
              <a:t> and </a:t>
            </a:r>
            <a:r>
              <a:rPr lang="en-US" sz="4000" dirty="0">
                <a:solidFill>
                  <a:srgbClr val="001E63"/>
                </a:solidFill>
              </a:rPr>
              <a:t>DEEP LEARNING</a:t>
            </a:r>
            <a:br>
              <a:rPr lang="en-US" sz="2700" b="0" dirty="0">
                <a:solidFill>
                  <a:srgbClr val="001E63"/>
                </a:solidFill>
              </a:rPr>
            </a:br>
            <a:endParaRPr lang="en-US" sz="1200" b="0" dirty="0">
              <a:solidFill>
                <a:srgbClr val="001E63"/>
              </a:solidFill>
              <a:latin typeface="Arial Nova Light" panose="020B0304020202020204" pitchFamily="34" charset="0"/>
            </a:endParaRPr>
          </a:p>
        </p:txBody>
      </p:sp>
      <p:sp>
        <p:nvSpPr>
          <p:cNvPr id="9" name="Title 1">
            <a:extLst>
              <a:ext uri="{FF2B5EF4-FFF2-40B4-BE49-F238E27FC236}">
                <a16:creationId xmlns:a16="http://schemas.microsoft.com/office/drawing/2014/main" id="{D4C62553-3E21-404F-B19B-2303887B251B}"/>
              </a:ext>
            </a:extLst>
          </p:cNvPr>
          <p:cNvSpPr>
            <a:spLocks noGrp="1"/>
          </p:cNvSpPr>
          <p:nvPr>
            <p:ph type="title"/>
          </p:nvPr>
        </p:nvSpPr>
        <p:spPr>
          <a:xfrm>
            <a:off x="10195832" y="3833253"/>
            <a:ext cx="1735494" cy="553655"/>
          </a:xfrm>
        </p:spPr>
        <p:txBody>
          <a:bodyPr anchor="t">
            <a:normAutofit/>
          </a:bodyPr>
          <a:lstStyle/>
          <a:p>
            <a:pPr algn="ctr">
              <a:lnSpc>
                <a:spcPct val="100000"/>
              </a:lnSpc>
            </a:pPr>
            <a:r>
              <a:rPr lang="en-US" sz="1600" b="0" dirty="0">
                <a:solidFill>
                  <a:schemeClr val="tx2">
                    <a:lumMod val="50000"/>
                  </a:schemeClr>
                </a:solidFill>
                <a:latin typeface="Arial Nova Light" panose="020B0304020202020204" pitchFamily="34" charset="0"/>
              </a:rPr>
              <a:t>@rudigrobler</a:t>
            </a:r>
            <a:br>
              <a:rPr lang="en-US" sz="1600" b="0" dirty="0">
                <a:solidFill>
                  <a:schemeClr val="tx2">
                    <a:lumMod val="50000"/>
                  </a:schemeClr>
                </a:solidFill>
                <a:latin typeface="Arial Nova Light" panose="020B0304020202020204" pitchFamily="34" charset="0"/>
              </a:rPr>
            </a:br>
            <a:r>
              <a:rPr lang="en-ZA" sz="1000" b="0" spc="20" dirty="0">
                <a:solidFill>
                  <a:schemeClr val="tx2">
                    <a:lumMod val="50000"/>
                  </a:schemeClr>
                </a:solidFill>
                <a:latin typeface="Arial Nova Light" panose="020B0304020202020204" pitchFamily="34" charset="0"/>
              </a:rPr>
              <a:t>v1.0.6</a:t>
            </a:r>
            <a:endParaRPr lang="en-ZA" sz="1000" b="0" dirty="0">
              <a:solidFill>
                <a:schemeClr val="tx2">
                  <a:lumMod val="50000"/>
                </a:schemeClr>
              </a:solidFill>
              <a:latin typeface="Arial Nova Light" panose="020B0304020202020204" pitchFamily="34" charset="0"/>
            </a:endParaRPr>
          </a:p>
        </p:txBody>
      </p:sp>
      <p:sp>
        <p:nvSpPr>
          <p:cNvPr id="6" name="Rectangle 5">
            <a:extLst>
              <a:ext uri="{FF2B5EF4-FFF2-40B4-BE49-F238E27FC236}">
                <a16:creationId xmlns:a16="http://schemas.microsoft.com/office/drawing/2014/main" id="{EB57558B-D2D7-44B0-9FD1-43FBA0D9DE57}"/>
              </a:ext>
            </a:extLst>
          </p:cNvPr>
          <p:cNvSpPr/>
          <p:nvPr/>
        </p:nvSpPr>
        <p:spPr>
          <a:xfrm>
            <a:off x="0" y="0"/>
            <a:ext cx="3200400" cy="6858000"/>
          </a:xfrm>
          <a:prstGeom prst="rect">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10;&#10;Description automatically generated">
            <a:extLst>
              <a:ext uri="{FF2B5EF4-FFF2-40B4-BE49-F238E27FC236}">
                <a16:creationId xmlns:a16="http://schemas.microsoft.com/office/drawing/2014/main" id="{2758AC14-E8C6-4BC9-9C5C-0D32819548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0845" y="2581544"/>
            <a:ext cx="1165467" cy="1165467"/>
          </a:xfrm>
          <a:prstGeom prst="ellipse">
            <a:avLst/>
          </a:prstGeom>
          <a:solidFill>
            <a:srgbClr val="F0CD16"/>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9958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7367" y="412984"/>
            <a:ext cx="956738" cy="276999"/>
          </a:xfrm>
          <a:solidFill>
            <a:schemeClr val="tx1"/>
          </a:solidFill>
        </p:spPr>
        <p:txBody>
          <a:bodyPr wrap="square">
            <a:spAutoFit/>
          </a:bodyPr>
          <a:lstStyle/>
          <a:p>
            <a:r>
              <a:rPr lang="en-ZA" dirty="0"/>
              <a:t>GTA</a:t>
            </a:r>
          </a:p>
        </p:txBody>
      </p:sp>
      <p:sp>
        <p:nvSpPr>
          <p:cNvPr id="7" name="TextBox 6"/>
          <p:cNvSpPr txBox="1"/>
          <p:nvPr/>
        </p:nvSpPr>
        <p:spPr>
          <a:xfrm>
            <a:off x="724619" y="1135701"/>
            <a:ext cx="3144263" cy="4415054"/>
          </a:xfrm>
          <a:prstGeom prst="roundRect">
            <a:avLst>
              <a:gd name="adj" fmla="val 3157"/>
            </a:avLst>
          </a:prstGeom>
          <a:solidFill>
            <a:srgbClr val="F0CD16"/>
          </a:solidFill>
          <a:ln w="19050">
            <a:solidFill>
              <a:schemeClr val="accent6"/>
            </a:solidFill>
          </a:ln>
        </p:spPr>
        <p:txBody>
          <a:bodyPr wrap="square" lIns="360000" tIns="108000" rIns="612000" bIns="72000" rtlCol="0" anchor="ctr" anchorCtr="0">
            <a:normAutofit/>
          </a:bodyPr>
          <a:lstStyle/>
          <a:p>
            <a:r>
              <a:rPr lang="en-ZA" sz="3200" dirty="0">
                <a:latin typeface="Arial" panose="020B0604020202020204" pitchFamily="34" charset="0"/>
                <a:cs typeface="Arial" panose="020B0604020202020204" pitchFamily="34" charset="0"/>
              </a:rPr>
              <a:t>Could have been </a:t>
            </a:r>
            <a:r>
              <a:rPr lang="en-ZA" sz="4000" b="1" dirty="0">
                <a:latin typeface="Arial" panose="020B0604020202020204" pitchFamily="34" charset="0"/>
                <a:cs typeface="Arial" panose="020B0604020202020204" pitchFamily="34" charset="0"/>
              </a:rPr>
              <a:t>ANY</a:t>
            </a:r>
            <a:r>
              <a:rPr lang="en-ZA" sz="3200" dirty="0">
                <a:latin typeface="Arial" panose="020B0604020202020204" pitchFamily="34" charset="0"/>
                <a:cs typeface="Arial" panose="020B0604020202020204" pitchFamily="34" charset="0"/>
              </a:rPr>
              <a:t> game</a:t>
            </a:r>
          </a:p>
        </p:txBody>
      </p:sp>
      <p:pic>
        <p:nvPicPr>
          <p:cNvPr id="27" name="Picture 10" descr="Grand Theft Auto V - Wikipedia">
            <a:extLst>
              <a:ext uri="{FF2B5EF4-FFF2-40B4-BE49-F238E27FC236}">
                <a16:creationId xmlns:a16="http://schemas.microsoft.com/office/drawing/2014/main" id="{930EDB49-DD12-4858-9DF0-9DF287165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4014" y="1135701"/>
            <a:ext cx="1433623" cy="2077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Picture 4" descr="Forza Horizon 5: Play with Xbox Game Pass">
            <a:extLst>
              <a:ext uri="{FF2B5EF4-FFF2-40B4-BE49-F238E27FC236}">
                <a16:creationId xmlns:a16="http://schemas.microsoft.com/office/drawing/2014/main" id="{E37C23DD-6BEA-458B-9164-83F7ACA52EB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4014" y="3560607"/>
            <a:ext cx="1433623" cy="1990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8" descr="Buy Mario Kart 8 Deluxe Switch Nintendo Eshop">
            <a:extLst>
              <a:ext uri="{FF2B5EF4-FFF2-40B4-BE49-F238E27FC236}">
                <a16:creationId xmlns:a16="http://schemas.microsoft.com/office/drawing/2014/main" id="{A4931A25-0EC8-419C-9D79-F14FE8429A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5550" y="3560607"/>
            <a:ext cx="1557959" cy="19805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 name="Picture 6" descr="Gran Turismo Sport - Products - gran-turismo.com">
            <a:extLst>
              <a:ext uri="{FF2B5EF4-FFF2-40B4-BE49-F238E27FC236}">
                <a16:creationId xmlns:a16="http://schemas.microsoft.com/office/drawing/2014/main" id="{622EEBC4-D8E5-461D-9A48-D1F3DF71F3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8141" y="3560607"/>
            <a:ext cx="1592118" cy="1990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1" name="Picture 2" descr="Fortnite | Download &amp;amp;amp; Play For Free - Epic Games Store">
            <a:extLst>
              <a:ext uri="{FF2B5EF4-FFF2-40B4-BE49-F238E27FC236}">
                <a16:creationId xmlns:a16="http://schemas.microsoft.com/office/drawing/2014/main" id="{44B0B157-86D3-4805-89CD-C7B72E7CC2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8141" y="1135701"/>
            <a:ext cx="1557959" cy="20772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Need for Speed - Posts | Facebook">
            <a:extLst>
              <a:ext uri="{FF2B5EF4-FFF2-40B4-BE49-F238E27FC236}">
                <a16:creationId xmlns:a16="http://schemas.microsoft.com/office/drawing/2014/main" id="{1947029A-5305-4133-BB4C-779C1A2260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5551" y="1135701"/>
            <a:ext cx="1557958" cy="20772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32A621FB-B5D8-4D2B-A003-4757F1DB4F35}"/>
              </a:ext>
            </a:extLst>
          </p:cNvPr>
          <p:cNvGrpSpPr/>
          <p:nvPr/>
        </p:nvGrpSpPr>
        <p:grpSpPr>
          <a:xfrm>
            <a:off x="3514173" y="2858109"/>
            <a:ext cx="855213" cy="855213"/>
            <a:chOff x="7315469" y="2986267"/>
            <a:chExt cx="855213" cy="855213"/>
          </a:xfrm>
        </p:grpSpPr>
        <p:sp>
          <p:nvSpPr>
            <p:cNvPr id="16" name="Oval 4476">
              <a:extLst>
                <a:ext uri="{FF2B5EF4-FFF2-40B4-BE49-F238E27FC236}">
                  <a16:creationId xmlns:a16="http://schemas.microsoft.com/office/drawing/2014/main" id="{548F4CB4-9ED3-4544-9EF0-123B98638272}"/>
                </a:ext>
              </a:extLst>
            </p:cNvPr>
            <p:cNvSpPr>
              <a:spLocks noChangeArrowheads="1"/>
            </p:cNvSpPr>
            <p:nvPr/>
          </p:nvSpPr>
          <p:spPr bwMode="auto">
            <a:xfrm>
              <a:off x="7315469" y="2986267"/>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p>
          </p:txBody>
        </p:sp>
        <p:sp>
          <p:nvSpPr>
            <p:cNvPr id="17" name="Freeform 4607">
              <a:extLst>
                <a:ext uri="{FF2B5EF4-FFF2-40B4-BE49-F238E27FC236}">
                  <a16:creationId xmlns:a16="http://schemas.microsoft.com/office/drawing/2014/main" id="{98D0303E-5D59-4471-B744-5708145FAF0F}"/>
                </a:ext>
              </a:extLst>
            </p:cNvPr>
            <p:cNvSpPr>
              <a:spLocks/>
            </p:cNvSpPr>
            <p:nvPr/>
          </p:nvSpPr>
          <p:spPr bwMode="auto">
            <a:xfrm>
              <a:off x="7420188" y="3089824"/>
              <a:ext cx="644610" cy="645773"/>
            </a:xfrm>
            <a:custGeom>
              <a:avLst/>
              <a:gdLst>
                <a:gd name="T0" fmla="*/ 165 w 359"/>
                <a:gd name="T1" fmla="*/ 359 h 359"/>
                <a:gd name="T2" fmla="*/ 0 w 359"/>
                <a:gd name="T3" fmla="*/ 180 h 359"/>
                <a:gd name="T4" fmla="*/ 180 w 359"/>
                <a:gd name="T5" fmla="*/ 0 h 359"/>
                <a:gd name="T6" fmla="*/ 359 w 359"/>
                <a:gd name="T7" fmla="*/ 167 h 359"/>
              </a:gdLst>
              <a:ahLst/>
              <a:cxnLst>
                <a:cxn ang="0">
                  <a:pos x="T0" y="T1"/>
                </a:cxn>
                <a:cxn ang="0">
                  <a:pos x="T2" y="T3"/>
                </a:cxn>
                <a:cxn ang="0">
                  <a:pos x="T4" y="T5"/>
                </a:cxn>
                <a:cxn ang="0">
                  <a:pos x="T6" y="T7"/>
                </a:cxn>
              </a:cxnLst>
              <a:rect l="0" t="0" r="r" b="b"/>
              <a:pathLst>
                <a:path w="359" h="359">
                  <a:moveTo>
                    <a:pt x="165" y="359"/>
                  </a:moveTo>
                  <a:cubicBezTo>
                    <a:pt x="72" y="352"/>
                    <a:pt x="0" y="274"/>
                    <a:pt x="0" y="180"/>
                  </a:cubicBezTo>
                  <a:cubicBezTo>
                    <a:pt x="0" y="81"/>
                    <a:pt x="81" y="0"/>
                    <a:pt x="180" y="0"/>
                  </a:cubicBezTo>
                  <a:cubicBezTo>
                    <a:pt x="275" y="0"/>
                    <a:pt x="353" y="74"/>
                    <a:pt x="359"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8" name="Freeform 4608">
              <a:extLst>
                <a:ext uri="{FF2B5EF4-FFF2-40B4-BE49-F238E27FC236}">
                  <a16:creationId xmlns:a16="http://schemas.microsoft.com/office/drawing/2014/main" id="{3157B4C5-B751-4ECC-8B83-AE4FD8625CF1}"/>
                </a:ext>
              </a:extLst>
            </p:cNvPr>
            <p:cNvSpPr>
              <a:spLocks/>
            </p:cNvSpPr>
            <p:nvPr/>
          </p:nvSpPr>
          <p:spPr bwMode="auto">
            <a:xfrm>
              <a:off x="7743657" y="3413292"/>
              <a:ext cx="322305"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99"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9" name="Line 4609">
              <a:extLst>
                <a:ext uri="{FF2B5EF4-FFF2-40B4-BE49-F238E27FC236}">
                  <a16:creationId xmlns:a16="http://schemas.microsoft.com/office/drawing/2014/main" id="{2E2169A6-6C0D-46C2-9539-D93860EEC620}"/>
                </a:ext>
              </a:extLst>
            </p:cNvPr>
            <p:cNvSpPr>
              <a:spLocks noChangeShapeType="1"/>
            </p:cNvSpPr>
            <p:nvPr/>
          </p:nvSpPr>
          <p:spPr bwMode="auto">
            <a:xfrm>
              <a:off x="7741330" y="3192216"/>
              <a:ext cx="0" cy="117519"/>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3" name="Oval 4610">
              <a:extLst>
                <a:ext uri="{FF2B5EF4-FFF2-40B4-BE49-F238E27FC236}">
                  <a16:creationId xmlns:a16="http://schemas.microsoft.com/office/drawing/2014/main" id="{0E11D416-60D7-4407-ADD6-051BE15500C8}"/>
                </a:ext>
              </a:extLst>
            </p:cNvPr>
            <p:cNvSpPr>
              <a:spLocks noChangeArrowheads="1"/>
            </p:cNvSpPr>
            <p:nvPr/>
          </p:nvSpPr>
          <p:spPr bwMode="auto">
            <a:xfrm>
              <a:off x="7730858" y="3345806"/>
              <a:ext cx="20944" cy="20944"/>
            </a:xfrm>
            <a:prstGeom prst="ellipse">
              <a:avLst/>
            </a:prstGeom>
            <a:solidFill>
              <a:srgbClr val="012E6D"/>
            </a:solidFill>
            <a:ln w="12700" cap="rnd">
              <a:solidFill>
                <a:srgbClr val="000000"/>
              </a:solidFill>
              <a:round/>
              <a:headEnd/>
              <a:tailEnd/>
            </a:ln>
          </p:spPr>
          <p:txBody>
            <a:bodyPr vert="horz" wrap="square" lIns="91440" tIns="45720" rIns="91440" bIns="45720" numCol="1" anchor="t" anchorCtr="0" compatLnSpc="1">
              <a:prstTxWarp prst="textNoShape">
                <a:avLst/>
              </a:prstTxWarp>
            </a:bodyPr>
            <a:lstStyle/>
            <a:p>
              <a:endParaRPr lang="en-ZA"/>
            </a:p>
          </p:txBody>
        </p:sp>
        <p:sp>
          <p:nvSpPr>
            <p:cNvPr id="24" name="Freeform 4611">
              <a:extLst>
                <a:ext uri="{FF2B5EF4-FFF2-40B4-BE49-F238E27FC236}">
                  <a16:creationId xmlns:a16="http://schemas.microsoft.com/office/drawing/2014/main" id="{5CE0EFE7-1CA6-4411-84EA-DFDF2EDE8AD1}"/>
                </a:ext>
              </a:extLst>
            </p:cNvPr>
            <p:cNvSpPr>
              <a:spLocks/>
            </p:cNvSpPr>
            <p:nvPr/>
          </p:nvSpPr>
          <p:spPr bwMode="auto">
            <a:xfrm>
              <a:off x="7629628" y="3566881"/>
              <a:ext cx="224566" cy="46542"/>
            </a:xfrm>
            <a:custGeom>
              <a:avLst/>
              <a:gdLst>
                <a:gd name="T0" fmla="*/ 125 w 125"/>
                <a:gd name="T1" fmla="*/ 25 h 26"/>
                <a:gd name="T2" fmla="*/ 91 w 125"/>
                <a:gd name="T3" fmla="*/ 0 h 26"/>
                <a:gd name="T4" fmla="*/ 36 w 125"/>
                <a:gd name="T5" fmla="*/ 0 h 26"/>
                <a:gd name="T6" fmla="*/ 0 w 125"/>
                <a:gd name="T7" fmla="*/ 26 h 26"/>
              </a:gdLst>
              <a:ahLst/>
              <a:cxnLst>
                <a:cxn ang="0">
                  <a:pos x="T0" y="T1"/>
                </a:cxn>
                <a:cxn ang="0">
                  <a:pos x="T2" y="T3"/>
                </a:cxn>
                <a:cxn ang="0">
                  <a:pos x="T4" y="T5"/>
                </a:cxn>
                <a:cxn ang="0">
                  <a:pos x="T6" y="T7"/>
                </a:cxn>
              </a:cxnLst>
              <a:rect l="0" t="0" r="r" b="b"/>
              <a:pathLst>
                <a:path w="125" h="26">
                  <a:moveTo>
                    <a:pt x="125" y="25"/>
                  </a:moveTo>
                  <a:cubicBezTo>
                    <a:pt x="120" y="10"/>
                    <a:pt x="107" y="0"/>
                    <a:pt x="91" y="0"/>
                  </a:cubicBezTo>
                  <a:cubicBezTo>
                    <a:pt x="36" y="0"/>
                    <a:pt x="36" y="0"/>
                    <a:pt x="36" y="0"/>
                  </a:cubicBezTo>
                  <a:cubicBezTo>
                    <a:pt x="19" y="0"/>
                    <a:pt x="5" y="11"/>
                    <a:pt x="0" y="26"/>
                  </a:cubicBez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5" name="Oval 4612">
              <a:extLst>
                <a:ext uri="{FF2B5EF4-FFF2-40B4-BE49-F238E27FC236}">
                  <a16:creationId xmlns:a16="http://schemas.microsoft.com/office/drawing/2014/main" id="{D045F8CF-ED2C-43C6-A3EA-9F95D5DB2050}"/>
                </a:ext>
              </a:extLst>
            </p:cNvPr>
            <p:cNvSpPr>
              <a:spLocks noChangeArrowheads="1"/>
            </p:cNvSpPr>
            <p:nvPr/>
          </p:nvSpPr>
          <p:spPr bwMode="auto">
            <a:xfrm>
              <a:off x="7664535" y="3406311"/>
              <a:ext cx="155916" cy="155916"/>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spTree>
    <p:extLst>
      <p:ext uri="{BB962C8B-B14F-4D97-AF65-F5344CB8AC3E}">
        <p14:creationId xmlns:p14="http://schemas.microsoft.com/office/powerpoint/2010/main" val="389193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34715"/>
            <a:ext cx="892168" cy="229086"/>
          </a:xfrm>
          <a:solidFill>
            <a:schemeClr val="tx1"/>
          </a:solidFill>
        </p:spPr>
        <p:txBody>
          <a:bodyPr/>
          <a:lstStyle/>
          <a:p>
            <a:r>
              <a:rPr lang="en-ZA" dirty="0"/>
              <a:t>GTA</a:t>
            </a:r>
          </a:p>
        </p:txBody>
      </p:sp>
      <p:sp>
        <p:nvSpPr>
          <p:cNvPr id="4" name="Rectangle: Rounded Corners 3">
            <a:extLst>
              <a:ext uri="{FF2B5EF4-FFF2-40B4-BE49-F238E27FC236}">
                <a16:creationId xmlns:a16="http://schemas.microsoft.com/office/drawing/2014/main" id="{9F38BAAD-D001-4F6A-98BA-32A4F467E38E}"/>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18" name="TextBox 17">
            <a:extLst>
              <a:ext uri="{FF2B5EF4-FFF2-40B4-BE49-F238E27FC236}">
                <a16:creationId xmlns:a16="http://schemas.microsoft.com/office/drawing/2014/main" id="{89E8A8EC-7DA8-4873-B5B1-8217DDF854DB}"/>
              </a:ext>
            </a:extLst>
          </p:cNvPr>
          <p:cNvSpPr txBox="1"/>
          <p:nvPr/>
        </p:nvSpPr>
        <p:spPr>
          <a:xfrm>
            <a:off x="2014036" y="1125538"/>
            <a:ext cx="9230774" cy="2092881"/>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solidFill>
                  <a:schemeClr val="bg2"/>
                </a:solidFill>
              </a:rPr>
              <a:t>Why GTA?</a:t>
            </a:r>
          </a:p>
          <a:p>
            <a:pPr marL="742950" lvl="1" indent="-285750">
              <a:spcBef>
                <a:spcPts val="600"/>
              </a:spcBef>
              <a:spcAft>
                <a:spcPts val="600"/>
              </a:spcAft>
              <a:buSzPct val="120000"/>
              <a:buBlip>
                <a:blip r:embed="rId3"/>
              </a:buBlip>
            </a:pPr>
            <a:r>
              <a:rPr lang="en-ZA" b="1" dirty="0">
                <a:solidFill>
                  <a:schemeClr val="bg2"/>
                </a:solidFill>
              </a:rPr>
              <a:t>Its mod-able</a:t>
            </a:r>
          </a:p>
          <a:p>
            <a:pPr marL="285750" indent="-285750">
              <a:spcBef>
                <a:spcPts val="600"/>
              </a:spcBef>
              <a:spcAft>
                <a:spcPts val="600"/>
              </a:spcAft>
              <a:buSzPct val="120000"/>
              <a:buBlip>
                <a:blip r:embed="rId3"/>
              </a:buBlip>
            </a:pPr>
            <a:r>
              <a:rPr lang="en-ZA" b="1" dirty="0">
                <a:solidFill>
                  <a:schemeClr val="bg2"/>
                </a:solidFill>
              </a:rPr>
              <a:t>Open world, </a:t>
            </a:r>
            <a:r>
              <a:rPr lang="en-ZA" dirty="0">
                <a:solidFill>
                  <a:schemeClr val="bg2"/>
                </a:solidFill>
              </a:rPr>
              <a:t>and realistic</a:t>
            </a:r>
          </a:p>
          <a:p>
            <a:pPr marL="285750" indent="-285750">
              <a:spcBef>
                <a:spcPts val="600"/>
              </a:spcBef>
              <a:spcAft>
                <a:spcPts val="600"/>
              </a:spcAft>
              <a:buSzPct val="120000"/>
              <a:buBlip>
                <a:blip r:embed="rId3"/>
              </a:buBlip>
            </a:pPr>
            <a:r>
              <a:rPr lang="en-ZA" b="1" dirty="0">
                <a:solidFill>
                  <a:schemeClr val="bg2"/>
                </a:solidFill>
              </a:rPr>
              <a:t>Fewer humans to hit</a:t>
            </a:r>
            <a:r>
              <a:rPr lang="en-ZA" dirty="0">
                <a:solidFill>
                  <a:schemeClr val="bg2"/>
                </a:solidFill>
              </a:rPr>
              <a:t>, but…</a:t>
            </a:r>
          </a:p>
          <a:p>
            <a:pPr marL="285750" indent="-285750">
              <a:spcBef>
                <a:spcPts val="600"/>
              </a:spcBef>
              <a:spcAft>
                <a:spcPts val="600"/>
              </a:spcAft>
              <a:buSzPct val="120000"/>
              <a:buBlip>
                <a:blip r:embed="rId3"/>
              </a:buBlip>
            </a:pPr>
            <a:r>
              <a:rPr lang="en-ZA" b="1" dirty="0">
                <a:solidFill>
                  <a:schemeClr val="bg2"/>
                </a:solidFill>
              </a:rPr>
              <a:t>Fun</a:t>
            </a:r>
            <a:r>
              <a:rPr lang="en-ZA" dirty="0">
                <a:solidFill>
                  <a:schemeClr val="bg2"/>
                </a:solidFill>
              </a:rPr>
              <a:t>, fun, fun</a:t>
            </a:r>
          </a:p>
        </p:txBody>
      </p:sp>
      <p:pic>
        <p:nvPicPr>
          <p:cNvPr id="1026" name="Picture 2" descr="WORLDS BEST MODDED VEHICLE! (GTA 5 Mods Funny Moments) - YouTube">
            <a:extLst>
              <a:ext uri="{FF2B5EF4-FFF2-40B4-BE49-F238E27FC236}">
                <a16:creationId xmlns:a16="http://schemas.microsoft.com/office/drawing/2014/main" id="{55F422EA-7052-4AA9-AA93-412BA46BC5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6361" y="3837260"/>
            <a:ext cx="4086677" cy="20396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est GTA 5 mods | PCGamesN">
            <a:extLst>
              <a:ext uri="{FF2B5EF4-FFF2-40B4-BE49-F238E27FC236}">
                <a16:creationId xmlns:a16="http://schemas.microsoft.com/office/drawing/2014/main" id="{85A75520-C7F7-47F2-BBAC-01A7E12B72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1720" y="3837260"/>
            <a:ext cx="4659575" cy="20396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ingleplayer Reveal Map - GTA5-Mods.com">
            <a:extLst>
              <a:ext uri="{FF2B5EF4-FFF2-40B4-BE49-F238E27FC236}">
                <a16:creationId xmlns:a16="http://schemas.microsoft.com/office/drawing/2014/main" id="{77E1142F-23A7-4815-9B3B-57B7EB69E5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1720" y="798786"/>
            <a:ext cx="4659575" cy="282505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4557E7CD-321B-4D16-867E-A1D153E33FF4}"/>
              </a:ext>
            </a:extLst>
          </p:cNvPr>
          <p:cNvGrpSpPr/>
          <p:nvPr/>
        </p:nvGrpSpPr>
        <p:grpSpPr>
          <a:xfrm>
            <a:off x="905272" y="2912691"/>
            <a:ext cx="1010819" cy="1012196"/>
            <a:chOff x="8216060" y="2021680"/>
            <a:chExt cx="854050" cy="855213"/>
          </a:xfrm>
        </p:grpSpPr>
        <p:sp>
          <p:nvSpPr>
            <p:cNvPr id="25" name="Oval 4468">
              <a:extLst>
                <a:ext uri="{FF2B5EF4-FFF2-40B4-BE49-F238E27FC236}">
                  <a16:creationId xmlns:a16="http://schemas.microsoft.com/office/drawing/2014/main" id="{10C25C16-4722-4DBD-B699-A23379633C76}"/>
                </a:ext>
              </a:extLst>
            </p:cNvPr>
            <p:cNvSpPr>
              <a:spLocks noChangeArrowheads="1"/>
            </p:cNvSpPr>
            <p:nvPr/>
          </p:nvSpPr>
          <p:spPr bwMode="auto">
            <a:xfrm>
              <a:off x="8216060" y="2021680"/>
              <a:ext cx="854050"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p>
          </p:txBody>
        </p:sp>
        <p:sp>
          <p:nvSpPr>
            <p:cNvPr id="26" name="Freeform 4588">
              <a:extLst>
                <a:ext uri="{FF2B5EF4-FFF2-40B4-BE49-F238E27FC236}">
                  <a16:creationId xmlns:a16="http://schemas.microsoft.com/office/drawing/2014/main" id="{42FF7E0C-F0FF-49B0-B944-2837B8FDCE3C}"/>
                </a:ext>
              </a:extLst>
            </p:cNvPr>
            <p:cNvSpPr>
              <a:spLocks/>
            </p:cNvSpPr>
            <p:nvPr/>
          </p:nvSpPr>
          <p:spPr bwMode="auto">
            <a:xfrm>
              <a:off x="8319617" y="2125236"/>
              <a:ext cx="644610" cy="644610"/>
            </a:xfrm>
            <a:custGeom>
              <a:avLst/>
              <a:gdLst>
                <a:gd name="T0" fmla="*/ 165 w 359"/>
                <a:gd name="T1" fmla="*/ 359 h 359"/>
                <a:gd name="T2" fmla="*/ 0 w 359"/>
                <a:gd name="T3" fmla="*/ 180 h 359"/>
                <a:gd name="T4" fmla="*/ 180 w 359"/>
                <a:gd name="T5" fmla="*/ 0 h 359"/>
                <a:gd name="T6" fmla="*/ 359 w 359"/>
                <a:gd name="T7" fmla="*/ 167 h 359"/>
              </a:gdLst>
              <a:ahLst/>
              <a:cxnLst>
                <a:cxn ang="0">
                  <a:pos x="T0" y="T1"/>
                </a:cxn>
                <a:cxn ang="0">
                  <a:pos x="T2" y="T3"/>
                </a:cxn>
                <a:cxn ang="0">
                  <a:pos x="T4" y="T5"/>
                </a:cxn>
                <a:cxn ang="0">
                  <a:pos x="T6" y="T7"/>
                </a:cxn>
              </a:cxnLst>
              <a:rect l="0" t="0" r="r" b="b"/>
              <a:pathLst>
                <a:path w="359" h="359">
                  <a:moveTo>
                    <a:pt x="165" y="359"/>
                  </a:moveTo>
                  <a:cubicBezTo>
                    <a:pt x="72" y="352"/>
                    <a:pt x="0" y="274"/>
                    <a:pt x="0" y="180"/>
                  </a:cubicBezTo>
                  <a:cubicBezTo>
                    <a:pt x="0" y="81"/>
                    <a:pt x="80" y="0"/>
                    <a:pt x="180" y="0"/>
                  </a:cubicBezTo>
                  <a:cubicBezTo>
                    <a:pt x="275" y="0"/>
                    <a:pt x="352" y="74"/>
                    <a:pt x="359"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7" name="Freeform 4589">
              <a:extLst>
                <a:ext uri="{FF2B5EF4-FFF2-40B4-BE49-F238E27FC236}">
                  <a16:creationId xmlns:a16="http://schemas.microsoft.com/office/drawing/2014/main" id="{20A23581-84DA-44D3-94D3-F5596B6A7CC8}"/>
                </a:ext>
              </a:extLst>
            </p:cNvPr>
            <p:cNvSpPr>
              <a:spLocks/>
            </p:cNvSpPr>
            <p:nvPr/>
          </p:nvSpPr>
          <p:spPr bwMode="auto">
            <a:xfrm>
              <a:off x="8643085" y="2448705"/>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99"/>
                    <a:pt x="99"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8" name="Freeform 4590">
              <a:extLst>
                <a:ext uri="{FF2B5EF4-FFF2-40B4-BE49-F238E27FC236}">
                  <a16:creationId xmlns:a16="http://schemas.microsoft.com/office/drawing/2014/main" id="{17DC98BA-128A-43E2-9E37-5D38D02A470B}"/>
                </a:ext>
              </a:extLst>
            </p:cNvPr>
            <p:cNvSpPr>
              <a:spLocks/>
            </p:cNvSpPr>
            <p:nvPr/>
          </p:nvSpPr>
          <p:spPr bwMode="auto">
            <a:xfrm>
              <a:off x="8460407" y="2312569"/>
              <a:ext cx="364193" cy="297870"/>
            </a:xfrm>
            <a:custGeom>
              <a:avLst/>
              <a:gdLst>
                <a:gd name="T0" fmla="*/ 102 w 203"/>
                <a:gd name="T1" fmla="*/ 166 h 166"/>
                <a:gd name="T2" fmla="*/ 19 w 203"/>
                <a:gd name="T3" fmla="*/ 84 h 166"/>
                <a:gd name="T4" fmla="*/ 21 w 203"/>
                <a:gd name="T5" fmla="*/ 16 h 166"/>
                <a:gd name="T6" fmla="*/ 21 w 203"/>
                <a:gd name="T7" fmla="*/ 16 h 166"/>
                <a:gd name="T8" fmla="*/ 84 w 203"/>
                <a:gd name="T9" fmla="*/ 17 h 166"/>
                <a:gd name="T10" fmla="*/ 102 w 203"/>
                <a:gd name="T11" fmla="*/ 34 h 166"/>
                <a:gd name="T12" fmla="*/ 120 w 203"/>
                <a:gd name="T13" fmla="*/ 17 h 166"/>
                <a:gd name="T14" fmla="*/ 182 w 203"/>
                <a:gd name="T15" fmla="*/ 16 h 166"/>
                <a:gd name="T16" fmla="*/ 182 w 203"/>
                <a:gd name="T17" fmla="*/ 16 h 166"/>
                <a:gd name="T18" fmla="*/ 184 w 203"/>
                <a:gd name="T19" fmla="*/ 84 h 166"/>
                <a:gd name="T20" fmla="*/ 102 w 203"/>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66">
                  <a:moveTo>
                    <a:pt x="102" y="166"/>
                  </a:moveTo>
                  <a:cubicBezTo>
                    <a:pt x="19" y="84"/>
                    <a:pt x="19" y="84"/>
                    <a:pt x="19" y="84"/>
                  </a:cubicBezTo>
                  <a:cubicBezTo>
                    <a:pt x="0" y="65"/>
                    <a:pt x="1" y="34"/>
                    <a:pt x="21" y="16"/>
                  </a:cubicBezTo>
                  <a:cubicBezTo>
                    <a:pt x="21" y="16"/>
                    <a:pt x="21" y="16"/>
                    <a:pt x="21" y="16"/>
                  </a:cubicBezTo>
                  <a:cubicBezTo>
                    <a:pt x="39" y="0"/>
                    <a:pt x="66" y="0"/>
                    <a:pt x="84" y="17"/>
                  </a:cubicBezTo>
                  <a:cubicBezTo>
                    <a:pt x="102" y="34"/>
                    <a:pt x="102" y="34"/>
                    <a:pt x="102" y="34"/>
                  </a:cubicBezTo>
                  <a:cubicBezTo>
                    <a:pt x="120" y="17"/>
                    <a:pt x="120" y="17"/>
                    <a:pt x="120" y="17"/>
                  </a:cubicBezTo>
                  <a:cubicBezTo>
                    <a:pt x="137" y="0"/>
                    <a:pt x="164" y="0"/>
                    <a:pt x="182" y="16"/>
                  </a:cubicBezTo>
                  <a:cubicBezTo>
                    <a:pt x="182" y="16"/>
                    <a:pt x="182" y="16"/>
                    <a:pt x="182" y="16"/>
                  </a:cubicBezTo>
                  <a:cubicBezTo>
                    <a:pt x="203" y="34"/>
                    <a:pt x="203" y="65"/>
                    <a:pt x="184" y="84"/>
                  </a:cubicBezTo>
                  <a:lnTo>
                    <a:pt x="102" y="166"/>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spTree>
    <p:extLst>
      <p:ext uri="{BB962C8B-B14F-4D97-AF65-F5344CB8AC3E}">
        <p14:creationId xmlns:p14="http://schemas.microsoft.com/office/powerpoint/2010/main" val="10527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6CBB6141-907C-467D-A75C-1225C5B165D3}"/>
              </a:ext>
            </a:extLst>
          </p:cNvPr>
          <p:cNvSpPr/>
          <p:nvPr/>
        </p:nvSpPr>
        <p:spPr>
          <a:xfrm>
            <a:off x="3326135" y="4687357"/>
            <a:ext cx="6896349" cy="565177"/>
          </a:xfrm>
          <a:prstGeom prst="roundRect">
            <a:avLst>
              <a:gd name="adj" fmla="val 12508"/>
            </a:avLst>
          </a:prstGeom>
          <a:solidFill>
            <a:schemeClr val="tx1">
              <a:lumMod val="75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solidFill>
                <a:schemeClr val="tx1">
                  <a:lumMod val="95000"/>
                </a:schemeClr>
              </a:solidFill>
            </a:endParaRPr>
          </a:p>
        </p:txBody>
      </p:sp>
      <p:sp>
        <p:nvSpPr>
          <p:cNvPr id="6" name="Rectangle 5">
            <a:extLst>
              <a:ext uri="{FF2B5EF4-FFF2-40B4-BE49-F238E27FC236}">
                <a16:creationId xmlns:a16="http://schemas.microsoft.com/office/drawing/2014/main" id="{DA1614E7-2DFA-4440-8925-00117F5F65E3}"/>
              </a:ext>
            </a:extLst>
          </p:cNvPr>
          <p:cNvSpPr/>
          <p:nvPr/>
        </p:nvSpPr>
        <p:spPr>
          <a:xfrm>
            <a:off x="2615263" y="1313134"/>
            <a:ext cx="7990709" cy="423035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E26D7-4084-4F29-B992-F6BFE1A2ADC0}"/>
              </a:ext>
            </a:extLst>
          </p:cNvPr>
          <p:cNvSpPr>
            <a:spLocks noGrp="1"/>
          </p:cNvSpPr>
          <p:nvPr>
            <p:ph type="title"/>
          </p:nvPr>
        </p:nvSpPr>
        <p:spPr>
          <a:xfrm>
            <a:off x="407367" y="436418"/>
            <a:ext cx="922669" cy="227383"/>
          </a:xfrm>
        </p:spPr>
        <p:txBody>
          <a:bodyPr/>
          <a:lstStyle/>
          <a:p>
            <a:r>
              <a:rPr lang="en-US" dirty="0"/>
              <a:t>GTA</a:t>
            </a:r>
          </a:p>
        </p:txBody>
      </p:sp>
      <p:sp>
        <p:nvSpPr>
          <p:cNvPr id="7" name="Rectangle: Rounded Corners 6">
            <a:extLst>
              <a:ext uri="{FF2B5EF4-FFF2-40B4-BE49-F238E27FC236}">
                <a16:creationId xmlns:a16="http://schemas.microsoft.com/office/drawing/2014/main" id="{84B8EFAE-BC54-4A42-839D-8F719541CC2F}"/>
              </a:ext>
            </a:extLst>
          </p:cNvPr>
          <p:cNvSpPr/>
          <p:nvPr/>
        </p:nvSpPr>
        <p:spPr>
          <a:xfrm>
            <a:off x="6891556" y="1544465"/>
            <a:ext cx="3408732" cy="2550723"/>
          </a:xfrm>
          <a:prstGeom prst="roundRect">
            <a:avLst>
              <a:gd name="adj" fmla="val 12508"/>
            </a:avLst>
          </a:prstGeom>
          <a:solidFill>
            <a:srgbClr val="BFBFBF"/>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en-ZA" dirty="0">
                <a:ln w="0"/>
                <a:solidFill>
                  <a:schemeClr val="tx1"/>
                </a:solidFill>
                <a:effectLst>
                  <a:outerShdw blurRad="38100" dist="19050" dir="2700000" algn="tl" rotWithShape="0">
                    <a:schemeClr val="dk1">
                      <a:alpha val="40000"/>
                    </a:schemeClr>
                  </a:outerShdw>
                </a:effectLst>
              </a:rPr>
              <a:t>Control/Input</a:t>
            </a:r>
          </a:p>
          <a:p>
            <a:pPr lvl="1" algn="ctr"/>
            <a:endParaRPr lang="en-ZA" dirty="0">
              <a:ln w="0"/>
              <a:solidFill>
                <a:schemeClr val="tx1"/>
              </a:solidFill>
              <a:effectLst>
                <a:outerShdw blurRad="38100" dist="19050" dir="2700000" algn="tl" rotWithShape="0">
                  <a:schemeClr val="dk1">
                    <a:alpha val="40000"/>
                  </a:schemeClr>
                </a:outerShdw>
              </a:effectLst>
            </a:endParaRPr>
          </a:p>
          <a:p>
            <a:pPr lvl="1" algn="ctr"/>
            <a:endParaRPr lang="en-ZA" b="1"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a:extLst>
              <a:ext uri="{FF2B5EF4-FFF2-40B4-BE49-F238E27FC236}">
                <a16:creationId xmlns:a16="http://schemas.microsoft.com/office/drawing/2014/main" id="{2C41C443-3120-4D88-8712-1E60B19632B2}"/>
              </a:ext>
            </a:extLst>
          </p:cNvPr>
          <p:cNvSpPr/>
          <p:nvPr/>
        </p:nvSpPr>
        <p:spPr>
          <a:xfrm>
            <a:off x="2950998" y="1544465"/>
            <a:ext cx="3408732" cy="2550723"/>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en-ZA" dirty="0">
                <a:ln w="0"/>
                <a:solidFill>
                  <a:schemeClr val="tx1"/>
                </a:solidFill>
                <a:effectLst>
                  <a:outerShdw blurRad="38100" dist="19050" dir="2700000" algn="tl" rotWithShape="0">
                    <a:schemeClr val="dk1">
                      <a:alpha val="40000"/>
                    </a:schemeClr>
                  </a:outerShdw>
                </a:effectLst>
              </a:rPr>
              <a:t>Screen/Video</a:t>
            </a:r>
          </a:p>
        </p:txBody>
      </p:sp>
      <p:sp>
        <p:nvSpPr>
          <p:cNvPr id="22" name="Rectangle: Rounded Corners 21">
            <a:extLst>
              <a:ext uri="{FF2B5EF4-FFF2-40B4-BE49-F238E27FC236}">
                <a16:creationId xmlns:a16="http://schemas.microsoft.com/office/drawing/2014/main" id="{5A5075AF-772F-41F7-BF96-46C73A0A3B4A}"/>
              </a:ext>
            </a:extLst>
          </p:cNvPr>
          <p:cNvSpPr/>
          <p:nvPr/>
        </p:nvSpPr>
        <p:spPr>
          <a:xfrm>
            <a:off x="3173735" y="4534957"/>
            <a:ext cx="6896349" cy="565177"/>
          </a:xfrm>
          <a:prstGeom prst="roundRect">
            <a:avLst>
              <a:gd name="adj" fmla="val 12508"/>
            </a:avLst>
          </a:prstGeom>
          <a:solidFill>
            <a:schemeClr val="tx1">
              <a:lumMod val="75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ln w="0"/>
                <a:solidFill>
                  <a:schemeClr val="tx1"/>
                </a:solidFill>
                <a:effectLst>
                  <a:outerShdw blurRad="38100" dist="19050" dir="2700000" algn="tl" rotWithShape="0">
                    <a:schemeClr val="dk1">
                      <a:alpha val="40000"/>
                    </a:schemeClr>
                  </a:outerShdw>
                </a:effectLst>
              </a:rPr>
              <a:t>\</a:t>
            </a:r>
            <a:endParaRPr lang="en-ZA" sz="2800" dirty="0">
              <a:solidFill>
                <a:schemeClr val="tx1">
                  <a:lumMod val="95000"/>
                </a:schemeClr>
              </a:solidFill>
            </a:endParaRPr>
          </a:p>
        </p:txBody>
      </p:sp>
      <p:pic>
        <p:nvPicPr>
          <p:cNvPr id="13" name="Picture 2" descr="GTA MODS - Photos | Facebook">
            <a:extLst>
              <a:ext uri="{FF2B5EF4-FFF2-40B4-BE49-F238E27FC236}">
                <a16:creationId xmlns:a16="http://schemas.microsoft.com/office/drawing/2014/main" id="{966420C7-C8BD-4BCC-B6EC-99E9428F0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825" y="2185839"/>
            <a:ext cx="1726345" cy="966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E673F9C-9DBD-40A0-948F-A68C348981FC}"/>
              </a:ext>
            </a:extLst>
          </p:cNvPr>
          <p:cNvSpPr/>
          <p:nvPr/>
        </p:nvSpPr>
        <p:spPr>
          <a:xfrm>
            <a:off x="3021335" y="4382557"/>
            <a:ext cx="6896349" cy="565177"/>
          </a:xfrm>
          <a:prstGeom prst="roundRect">
            <a:avLst>
              <a:gd name="adj" fmla="val 12508"/>
            </a:avLst>
          </a:prstGeom>
          <a:solidFill>
            <a:schemeClr val="tx1">
              <a:lumMod val="75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0"/>
                <a:solidFill>
                  <a:schemeClr val="tx1"/>
                </a:solidFill>
                <a:effectLst>
                  <a:outerShdw blurRad="38100" dist="19050" dir="2700000" algn="tl" rotWithShape="0">
                    <a:schemeClr val="dk1">
                      <a:alpha val="40000"/>
                    </a:schemeClr>
                  </a:outerShdw>
                </a:effectLst>
              </a:rPr>
              <a:t>Trip</a:t>
            </a:r>
            <a:endParaRPr lang="en-ZA" sz="2800" dirty="0">
              <a:solidFill>
                <a:schemeClr val="tx1">
                  <a:lumMod val="95000"/>
                </a:schemeClr>
              </a:solidFill>
            </a:endParaRPr>
          </a:p>
        </p:txBody>
      </p:sp>
      <p:pic>
        <p:nvPicPr>
          <p:cNvPr id="28" name="Picture 27" descr="A picture containing text, sign, electronics&#10;&#10;Description automatically generated">
            <a:extLst>
              <a:ext uri="{FF2B5EF4-FFF2-40B4-BE49-F238E27FC236}">
                <a16:creationId xmlns:a16="http://schemas.microsoft.com/office/drawing/2014/main" id="{01D607AB-C955-42AA-A003-DB9B8E0CC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569" y="3400711"/>
            <a:ext cx="1374721" cy="513785"/>
          </a:xfrm>
          <a:prstGeom prst="rect">
            <a:avLst/>
          </a:prstGeom>
        </p:spPr>
      </p:pic>
      <p:sp>
        <p:nvSpPr>
          <p:cNvPr id="29" name="TextBox 28">
            <a:extLst>
              <a:ext uri="{FF2B5EF4-FFF2-40B4-BE49-F238E27FC236}">
                <a16:creationId xmlns:a16="http://schemas.microsoft.com/office/drawing/2014/main" id="{3D83D86F-19C3-46C3-9A3C-4BE0FB53F9EE}"/>
              </a:ext>
            </a:extLst>
          </p:cNvPr>
          <p:cNvSpPr txBox="1"/>
          <p:nvPr/>
        </p:nvSpPr>
        <p:spPr>
          <a:xfrm>
            <a:off x="4933945" y="3332608"/>
            <a:ext cx="381273" cy="646331"/>
          </a:xfrm>
          <a:prstGeom prst="rect">
            <a:avLst/>
          </a:prstGeom>
          <a:noFill/>
        </p:spPr>
        <p:txBody>
          <a:bodyPr wrap="square" rtlCol="0">
            <a:spAutoFit/>
          </a:bodyPr>
          <a:lstStyle/>
          <a:p>
            <a:r>
              <a:rPr lang="en-US" sz="3600" dirty="0">
                <a:solidFill>
                  <a:schemeClr val="bg2">
                    <a:lumMod val="75000"/>
                  </a:schemeClr>
                </a:solidFill>
              </a:rPr>
              <a:t>+</a:t>
            </a:r>
            <a:endParaRPr lang="en-US" dirty="0">
              <a:solidFill>
                <a:schemeClr val="bg2">
                  <a:lumMod val="75000"/>
                </a:schemeClr>
              </a:solidFill>
            </a:endParaRPr>
          </a:p>
        </p:txBody>
      </p:sp>
      <p:sp>
        <p:nvSpPr>
          <p:cNvPr id="30" name="Rectangle: Rounded Corners 29">
            <a:extLst>
              <a:ext uri="{FF2B5EF4-FFF2-40B4-BE49-F238E27FC236}">
                <a16:creationId xmlns:a16="http://schemas.microsoft.com/office/drawing/2014/main" id="{762AEC20-C1BC-4555-B6A2-D35ED27A20D0}"/>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grpSp>
        <p:nvGrpSpPr>
          <p:cNvPr id="31" name="Group 30">
            <a:extLst>
              <a:ext uri="{FF2B5EF4-FFF2-40B4-BE49-F238E27FC236}">
                <a16:creationId xmlns:a16="http://schemas.microsoft.com/office/drawing/2014/main" id="{D4836A3B-3D50-4DB4-9A5D-997FACBB878B}"/>
              </a:ext>
            </a:extLst>
          </p:cNvPr>
          <p:cNvGrpSpPr/>
          <p:nvPr/>
        </p:nvGrpSpPr>
        <p:grpSpPr>
          <a:xfrm>
            <a:off x="905272" y="2923590"/>
            <a:ext cx="1010819" cy="1010819"/>
            <a:chOff x="2818327" y="2986267"/>
            <a:chExt cx="855213" cy="855213"/>
          </a:xfrm>
        </p:grpSpPr>
        <p:sp>
          <p:nvSpPr>
            <p:cNvPr id="32" name="Oval 4471">
              <a:extLst>
                <a:ext uri="{FF2B5EF4-FFF2-40B4-BE49-F238E27FC236}">
                  <a16:creationId xmlns:a16="http://schemas.microsoft.com/office/drawing/2014/main" id="{D1799914-E04A-4191-919E-B273AF6FBA2F}"/>
                </a:ext>
              </a:extLst>
            </p:cNvPr>
            <p:cNvSpPr>
              <a:spLocks noChangeArrowheads="1"/>
            </p:cNvSpPr>
            <p:nvPr/>
          </p:nvSpPr>
          <p:spPr bwMode="auto">
            <a:xfrm>
              <a:off x="2818327" y="2986267"/>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33" name="Freeform 4619">
              <a:extLst>
                <a:ext uri="{FF2B5EF4-FFF2-40B4-BE49-F238E27FC236}">
                  <a16:creationId xmlns:a16="http://schemas.microsoft.com/office/drawing/2014/main" id="{E2F7B2EF-1563-4092-A1B9-77DD63521E1F}"/>
                </a:ext>
              </a:extLst>
            </p:cNvPr>
            <p:cNvSpPr>
              <a:spLocks/>
            </p:cNvSpPr>
            <p:nvPr/>
          </p:nvSpPr>
          <p:spPr bwMode="auto">
            <a:xfrm>
              <a:off x="2921883" y="3089824"/>
              <a:ext cx="646937" cy="646937"/>
            </a:xfrm>
            <a:custGeom>
              <a:avLst/>
              <a:gdLst>
                <a:gd name="T0" fmla="*/ 168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8" y="360"/>
                  </a:moveTo>
                  <a:cubicBezTo>
                    <a:pt x="74" y="354"/>
                    <a:pt x="0" y="275"/>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4" name="Freeform 4620">
              <a:extLst>
                <a:ext uri="{FF2B5EF4-FFF2-40B4-BE49-F238E27FC236}">
                  <a16:creationId xmlns:a16="http://schemas.microsoft.com/office/drawing/2014/main" id="{E313F519-B3EF-46D6-8B9D-A2D41D5819D1}"/>
                </a:ext>
              </a:extLst>
            </p:cNvPr>
            <p:cNvSpPr>
              <a:spLocks/>
            </p:cNvSpPr>
            <p:nvPr/>
          </p:nvSpPr>
          <p:spPr bwMode="auto">
            <a:xfrm>
              <a:off x="3245352" y="3413292"/>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5" name="Line 4621">
              <a:extLst>
                <a:ext uri="{FF2B5EF4-FFF2-40B4-BE49-F238E27FC236}">
                  <a16:creationId xmlns:a16="http://schemas.microsoft.com/office/drawing/2014/main" id="{32C1B52D-4413-4DC7-8664-3649C51BF4A7}"/>
                </a:ext>
              </a:extLst>
            </p:cNvPr>
            <p:cNvSpPr>
              <a:spLocks noChangeShapeType="1"/>
            </p:cNvSpPr>
            <p:nvPr/>
          </p:nvSpPr>
          <p:spPr bwMode="auto">
            <a:xfrm>
              <a:off x="3196483" y="3524993"/>
              <a:ext cx="108211"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6" name="Freeform 4622">
              <a:extLst>
                <a:ext uri="{FF2B5EF4-FFF2-40B4-BE49-F238E27FC236}">
                  <a16:creationId xmlns:a16="http://schemas.microsoft.com/office/drawing/2014/main" id="{24C2CC9B-4715-4B9A-B6A6-25CEAFF6E913}"/>
                </a:ext>
              </a:extLst>
            </p:cNvPr>
            <p:cNvSpPr>
              <a:spLocks/>
            </p:cNvSpPr>
            <p:nvPr/>
          </p:nvSpPr>
          <p:spPr bwMode="auto">
            <a:xfrm>
              <a:off x="3132487" y="3264357"/>
              <a:ext cx="237365" cy="294379"/>
            </a:xfrm>
            <a:custGeom>
              <a:avLst/>
              <a:gdLst>
                <a:gd name="T0" fmla="*/ 96 w 132"/>
                <a:gd name="T1" fmla="*/ 124 h 164"/>
                <a:gd name="T2" fmla="*/ 132 w 132"/>
                <a:gd name="T3" fmla="*/ 65 h 164"/>
                <a:gd name="T4" fmla="*/ 66 w 132"/>
                <a:gd name="T5" fmla="*/ 0 h 164"/>
                <a:gd name="T6" fmla="*/ 0 w 132"/>
                <a:gd name="T7" fmla="*/ 65 h 164"/>
                <a:gd name="T8" fmla="*/ 36 w 132"/>
                <a:gd name="T9" fmla="*/ 124 h 164"/>
                <a:gd name="T10" fmla="*/ 36 w 132"/>
                <a:gd name="T11" fmla="*/ 164 h 164"/>
                <a:gd name="T12" fmla="*/ 96 w 132"/>
                <a:gd name="T13" fmla="*/ 164 h 164"/>
                <a:gd name="T14" fmla="*/ 96 w 132"/>
                <a:gd name="T15" fmla="*/ 12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4">
                  <a:moveTo>
                    <a:pt x="96" y="124"/>
                  </a:moveTo>
                  <a:cubicBezTo>
                    <a:pt x="117" y="113"/>
                    <a:pt x="132" y="91"/>
                    <a:pt x="132" y="65"/>
                  </a:cubicBezTo>
                  <a:cubicBezTo>
                    <a:pt x="132" y="29"/>
                    <a:pt x="102" y="0"/>
                    <a:pt x="66" y="0"/>
                  </a:cubicBezTo>
                  <a:cubicBezTo>
                    <a:pt x="30" y="0"/>
                    <a:pt x="0" y="29"/>
                    <a:pt x="0" y="65"/>
                  </a:cubicBezTo>
                  <a:cubicBezTo>
                    <a:pt x="0" y="91"/>
                    <a:pt x="15" y="113"/>
                    <a:pt x="36" y="124"/>
                  </a:cubicBezTo>
                  <a:cubicBezTo>
                    <a:pt x="36" y="164"/>
                    <a:pt x="36" y="164"/>
                    <a:pt x="36" y="164"/>
                  </a:cubicBezTo>
                  <a:cubicBezTo>
                    <a:pt x="96" y="164"/>
                    <a:pt x="96" y="164"/>
                    <a:pt x="96" y="164"/>
                  </a:cubicBezTo>
                  <a:lnTo>
                    <a:pt x="96" y="124"/>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7" name="Rectangle 4623">
              <a:extLst>
                <a:ext uri="{FF2B5EF4-FFF2-40B4-BE49-F238E27FC236}">
                  <a16:creationId xmlns:a16="http://schemas.microsoft.com/office/drawing/2014/main" id="{1E67B8DE-C7FC-4B25-BC0F-3B1938E2F11E}"/>
                </a:ext>
              </a:extLst>
            </p:cNvPr>
            <p:cNvSpPr>
              <a:spLocks noChangeArrowheads="1"/>
            </p:cNvSpPr>
            <p:nvPr/>
          </p:nvSpPr>
          <p:spPr bwMode="auto">
            <a:xfrm>
              <a:off x="3220917" y="3562227"/>
              <a:ext cx="60505" cy="25598"/>
            </a:xfrm>
            <a:prstGeom prst="rect">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8" name="Line 4624">
              <a:extLst>
                <a:ext uri="{FF2B5EF4-FFF2-40B4-BE49-F238E27FC236}">
                  <a16:creationId xmlns:a16="http://schemas.microsoft.com/office/drawing/2014/main" id="{AC47B19A-2B55-4E44-8F43-8A518973D00E}"/>
                </a:ext>
              </a:extLst>
            </p:cNvPr>
            <p:cNvSpPr>
              <a:spLocks noChangeShapeType="1"/>
            </p:cNvSpPr>
            <p:nvPr/>
          </p:nvSpPr>
          <p:spPr bwMode="auto">
            <a:xfrm flipV="1">
              <a:off x="3251170" y="3198034"/>
              <a:ext cx="0" cy="3025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9" name="Line 4625">
              <a:extLst>
                <a:ext uri="{FF2B5EF4-FFF2-40B4-BE49-F238E27FC236}">
                  <a16:creationId xmlns:a16="http://schemas.microsoft.com/office/drawing/2014/main" id="{DA08CDED-4B92-4E1A-8082-A8AF6427D77A}"/>
                </a:ext>
              </a:extLst>
            </p:cNvPr>
            <p:cNvSpPr>
              <a:spLocks noChangeShapeType="1"/>
            </p:cNvSpPr>
            <p:nvPr/>
          </p:nvSpPr>
          <p:spPr bwMode="auto">
            <a:xfrm flipH="1" flipV="1">
              <a:off x="3076636" y="3303918"/>
              <a:ext cx="30252" cy="12799"/>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0" name="Line 4626">
              <a:extLst>
                <a:ext uri="{FF2B5EF4-FFF2-40B4-BE49-F238E27FC236}">
                  <a16:creationId xmlns:a16="http://schemas.microsoft.com/office/drawing/2014/main" id="{B71EEEC0-0863-45C0-899E-D58DFC779D19}"/>
                </a:ext>
              </a:extLst>
            </p:cNvPr>
            <p:cNvSpPr>
              <a:spLocks noChangeShapeType="1"/>
            </p:cNvSpPr>
            <p:nvPr/>
          </p:nvSpPr>
          <p:spPr bwMode="auto">
            <a:xfrm flipH="1" flipV="1">
              <a:off x="3145286" y="3228287"/>
              <a:ext cx="17453" cy="25598"/>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1" name="Line 4627">
              <a:extLst>
                <a:ext uri="{FF2B5EF4-FFF2-40B4-BE49-F238E27FC236}">
                  <a16:creationId xmlns:a16="http://schemas.microsoft.com/office/drawing/2014/main" id="{CECAE79B-209F-4148-8D01-7B0B806EFE01}"/>
                </a:ext>
              </a:extLst>
            </p:cNvPr>
            <p:cNvSpPr>
              <a:spLocks noChangeShapeType="1"/>
            </p:cNvSpPr>
            <p:nvPr/>
          </p:nvSpPr>
          <p:spPr bwMode="auto">
            <a:xfrm flipV="1">
              <a:off x="3394287" y="3300427"/>
              <a:ext cx="26762" cy="1629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2" name="Line 4628">
              <a:extLst>
                <a:ext uri="{FF2B5EF4-FFF2-40B4-BE49-F238E27FC236}">
                  <a16:creationId xmlns:a16="http://schemas.microsoft.com/office/drawing/2014/main" id="{6CF8E3C2-ED7B-4B7C-BD1F-6BFE532E7581}"/>
                </a:ext>
              </a:extLst>
            </p:cNvPr>
            <p:cNvSpPr>
              <a:spLocks noChangeShapeType="1"/>
            </p:cNvSpPr>
            <p:nvPr/>
          </p:nvSpPr>
          <p:spPr bwMode="auto">
            <a:xfrm flipV="1">
              <a:off x="3338436" y="3227123"/>
              <a:ext cx="19780" cy="2676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3" name="Freeform 4629">
              <a:extLst>
                <a:ext uri="{FF2B5EF4-FFF2-40B4-BE49-F238E27FC236}">
                  <a16:creationId xmlns:a16="http://schemas.microsoft.com/office/drawing/2014/main" id="{F5EF4550-3411-48E3-BFA2-FD0CEA480653}"/>
                </a:ext>
              </a:extLst>
            </p:cNvPr>
            <p:cNvSpPr>
              <a:spLocks/>
            </p:cNvSpPr>
            <p:nvPr/>
          </p:nvSpPr>
          <p:spPr bwMode="auto">
            <a:xfrm>
              <a:off x="3211609" y="3353951"/>
              <a:ext cx="91921" cy="59341"/>
            </a:xfrm>
            <a:custGeom>
              <a:avLst/>
              <a:gdLst>
                <a:gd name="T0" fmla="*/ 0 w 79"/>
                <a:gd name="T1" fmla="*/ 22 h 51"/>
                <a:gd name="T2" fmla="*/ 26 w 79"/>
                <a:gd name="T3" fmla="*/ 51 h 51"/>
                <a:gd name="T4" fmla="*/ 79 w 79"/>
                <a:gd name="T5" fmla="*/ 0 h 51"/>
              </a:gdLst>
              <a:ahLst/>
              <a:cxnLst>
                <a:cxn ang="0">
                  <a:pos x="T0" y="T1"/>
                </a:cxn>
                <a:cxn ang="0">
                  <a:pos x="T2" y="T3"/>
                </a:cxn>
                <a:cxn ang="0">
                  <a:pos x="T4" y="T5"/>
                </a:cxn>
              </a:cxnLst>
              <a:rect l="0" t="0" r="r" b="b"/>
              <a:pathLst>
                <a:path w="79" h="51">
                  <a:moveTo>
                    <a:pt x="0" y="22"/>
                  </a:moveTo>
                  <a:lnTo>
                    <a:pt x="26" y="51"/>
                  </a:lnTo>
                  <a:lnTo>
                    <a:pt x="79"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spTree>
    <p:extLst>
      <p:ext uri="{BB962C8B-B14F-4D97-AF65-F5344CB8AC3E}">
        <p14:creationId xmlns:p14="http://schemas.microsoft.com/office/powerpoint/2010/main" val="20175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Screen </a:t>
            </a:r>
            <a:r>
              <a:rPr lang="en-US" b="1" dirty="0">
                <a:latin typeface="Arial Nova Light" panose="020B0304020202020204" pitchFamily="34" charset="0"/>
              </a:rPr>
              <a:t>PUB</a:t>
            </a:r>
            <a:r>
              <a:rPr lang="en-US" dirty="0">
                <a:latin typeface="Arial Nova Light" panose="020B0304020202020204" pitchFamily="34" charset="0"/>
              </a:rPr>
              <a:t>/SUB</a:t>
            </a:r>
          </a:p>
        </p:txBody>
      </p:sp>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v1.0.5</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408558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1D7C3037-4A28-4859-B112-6CA97FAECE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70427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2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94A085C-A5CA-4DFF-B9C0-EEAA35EE964D}"/>
              </a:ext>
            </a:extLst>
          </p:cNvPr>
          <p:cNvSpPr txBox="1">
            <a:spLocks/>
          </p:cNvSpPr>
          <p:nvPr/>
        </p:nvSpPr>
        <p:spPr>
          <a:xfrm>
            <a:off x="5130121" y="1066800"/>
            <a:ext cx="6661245" cy="1514744"/>
          </a:xfrm>
          <a:prstGeom prst="rect">
            <a:avLst/>
          </a:prstGeom>
        </p:spPr>
        <p:txBody>
          <a:bodyPr vert="horz" lIns="0" tIns="0" rIns="0" bIns="0" rtlCol="0" anchor="ctr">
            <a:normAutofit fontScale="82500" lnSpcReduction="20000"/>
          </a:bodyPr>
          <a:lstStyle>
            <a:lvl1pPr marL="0" algn="r" defTabSz="914400" rtl="0" eaLnBrk="1" latinLnBrk="0" hangingPunct="1">
              <a:lnSpc>
                <a:spcPts val="5500"/>
              </a:lnSpc>
              <a:spcBef>
                <a:spcPct val="0"/>
              </a:spcBef>
              <a:buNone/>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4000" dirty="0"/>
              <a:t>SELF-DRIVING</a:t>
            </a:r>
            <a:r>
              <a:rPr lang="en-US" sz="3100" b="0" dirty="0"/>
              <a:t> cars using </a:t>
            </a:r>
            <a:r>
              <a:rPr lang="en-US" sz="4000" dirty="0"/>
              <a:t>GTA</a:t>
            </a:r>
            <a:r>
              <a:rPr lang="en-US" sz="3100" b="0" dirty="0"/>
              <a:t> and </a:t>
            </a:r>
            <a:r>
              <a:rPr lang="en-US" sz="4000" dirty="0"/>
              <a:t>DEEP LEARNING</a:t>
            </a:r>
            <a:br>
              <a:rPr lang="en-US" sz="2700" b="0" dirty="0"/>
            </a:br>
            <a:endParaRPr lang="en-US" sz="1200" b="0" dirty="0">
              <a:solidFill>
                <a:schemeClr val="tx2">
                  <a:lumMod val="50000"/>
                </a:schemeClr>
              </a:solidFill>
              <a:latin typeface="Arial Nova Light" panose="020B0304020202020204" pitchFamily="34" charset="0"/>
            </a:endParaRPr>
          </a:p>
        </p:txBody>
      </p:sp>
      <p:sp>
        <p:nvSpPr>
          <p:cNvPr id="9" name="Title 1">
            <a:extLst>
              <a:ext uri="{FF2B5EF4-FFF2-40B4-BE49-F238E27FC236}">
                <a16:creationId xmlns:a16="http://schemas.microsoft.com/office/drawing/2014/main" id="{D4C62553-3E21-404F-B19B-2303887B251B}"/>
              </a:ext>
            </a:extLst>
          </p:cNvPr>
          <p:cNvSpPr>
            <a:spLocks noGrp="1"/>
          </p:cNvSpPr>
          <p:nvPr>
            <p:ph type="title"/>
          </p:nvPr>
        </p:nvSpPr>
        <p:spPr>
          <a:xfrm>
            <a:off x="10195832" y="3833253"/>
            <a:ext cx="1735494" cy="553655"/>
          </a:xfrm>
        </p:spPr>
        <p:txBody>
          <a:bodyPr anchor="t">
            <a:normAutofit/>
          </a:bodyPr>
          <a:lstStyle/>
          <a:p>
            <a:pPr algn="ctr">
              <a:lnSpc>
                <a:spcPct val="100000"/>
              </a:lnSpc>
            </a:pPr>
            <a:r>
              <a:rPr lang="en-US" sz="1600" b="0" dirty="0">
                <a:solidFill>
                  <a:schemeClr val="tx2">
                    <a:lumMod val="50000"/>
                  </a:schemeClr>
                </a:solidFill>
                <a:latin typeface="Arial Nova Light" panose="020B0304020202020204" pitchFamily="34" charset="0"/>
              </a:rPr>
              <a:t>@rudigrobler</a:t>
            </a:r>
            <a:br>
              <a:rPr lang="en-US" sz="1600" b="0" dirty="0">
                <a:solidFill>
                  <a:schemeClr val="tx2">
                    <a:lumMod val="50000"/>
                  </a:schemeClr>
                </a:solidFill>
                <a:latin typeface="Arial Nova Light" panose="020B0304020202020204" pitchFamily="34" charset="0"/>
              </a:rPr>
            </a:br>
            <a:r>
              <a:rPr lang="en-ZA" sz="1000" b="0" spc="20" dirty="0">
                <a:solidFill>
                  <a:schemeClr val="tx2">
                    <a:lumMod val="50000"/>
                  </a:schemeClr>
                </a:solidFill>
                <a:latin typeface="Arial Nova Light" panose="020B0304020202020204" pitchFamily="34" charset="0"/>
              </a:rPr>
              <a:t>v1.0.6</a:t>
            </a:r>
            <a:endParaRPr lang="en-ZA" sz="1000" b="0" dirty="0">
              <a:solidFill>
                <a:schemeClr val="tx2">
                  <a:lumMod val="50000"/>
                </a:schemeClr>
              </a:solidFill>
              <a:latin typeface="Arial Nova Light" panose="020B0304020202020204" pitchFamily="34" charset="0"/>
            </a:endParaRPr>
          </a:p>
        </p:txBody>
      </p:sp>
      <p:pic>
        <p:nvPicPr>
          <p:cNvPr id="12" name="Picture 11" descr="A picture containing text&#10;&#10;Description automatically generated">
            <a:extLst>
              <a:ext uri="{FF2B5EF4-FFF2-40B4-BE49-F238E27FC236}">
                <a16:creationId xmlns:a16="http://schemas.microsoft.com/office/drawing/2014/main" id="{2758AC14-E8C6-4BC9-9C5C-0D32819548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80845" y="2581544"/>
            <a:ext cx="1165467" cy="1165467"/>
          </a:xfrm>
          <a:prstGeom prst="ellipse">
            <a:avLst/>
          </a:prstGeom>
          <a:solidFill>
            <a:srgbClr val="000A1E"/>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91768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Screen PUB/</a:t>
            </a:r>
            <a:r>
              <a:rPr lang="en-US" b="1" dirty="0">
                <a:latin typeface="Arial Nova Light" panose="020B0304020202020204" pitchFamily="34" charset="0"/>
              </a:rPr>
              <a:t>SUB</a:t>
            </a:r>
          </a:p>
        </p:txBody>
      </p:sp>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v1.0.5</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351404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1EB0828-C968-4B4C-9AFC-CD83C682BEDC}"/>
              </a:ext>
            </a:extLst>
          </p:cNvPr>
          <p:cNvSpPr>
            <a:spLocks noGrp="1"/>
          </p:cNvSpPr>
          <p:nvPr>
            <p:ph type="pic" sz="quarter" idx="10"/>
          </p:nvPr>
        </p:nvSpPr>
        <p:spPr/>
      </p:sp>
      <p:pic>
        <p:nvPicPr>
          <p:cNvPr id="3" name="Screen Recording 2">
            <a:hlinkClick r:id="" action="ppaction://media"/>
            <a:extLst>
              <a:ext uri="{FF2B5EF4-FFF2-40B4-BE49-F238E27FC236}">
                <a16:creationId xmlns:a16="http://schemas.microsoft.com/office/drawing/2014/main" id="{9F13D246-661D-432D-B1CE-C456C09E98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06284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5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6CBB6141-907C-467D-A75C-1225C5B165D3}"/>
              </a:ext>
            </a:extLst>
          </p:cNvPr>
          <p:cNvSpPr/>
          <p:nvPr/>
        </p:nvSpPr>
        <p:spPr>
          <a:xfrm>
            <a:off x="3326135" y="4687357"/>
            <a:ext cx="6896349" cy="565177"/>
          </a:xfrm>
          <a:prstGeom prst="roundRect">
            <a:avLst>
              <a:gd name="adj" fmla="val 12508"/>
            </a:avLst>
          </a:prstGeom>
          <a:solidFill>
            <a:schemeClr val="tx1">
              <a:lumMod val="75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solidFill>
                <a:schemeClr val="tx1">
                  <a:lumMod val="95000"/>
                </a:schemeClr>
              </a:solidFill>
            </a:endParaRPr>
          </a:p>
        </p:txBody>
      </p:sp>
      <p:sp>
        <p:nvSpPr>
          <p:cNvPr id="6" name="Rectangle 5">
            <a:extLst>
              <a:ext uri="{FF2B5EF4-FFF2-40B4-BE49-F238E27FC236}">
                <a16:creationId xmlns:a16="http://schemas.microsoft.com/office/drawing/2014/main" id="{DA1614E7-2DFA-4440-8925-00117F5F65E3}"/>
              </a:ext>
            </a:extLst>
          </p:cNvPr>
          <p:cNvSpPr/>
          <p:nvPr/>
        </p:nvSpPr>
        <p:spPr>
          <a:xfrm>
            <a:off x="2615263" y="1313134"/>
            <a:ext cx="7990709" cy="423035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E26D7-4084-4F29-B992-F6BFE1A2ADC0}"/>
              </a:ext>
            </a:extLst>
          </p:cNvPr>
          <p:cNvSpPr>
            <a:spLocks noGrp="1"/>
          </p:cNvSpPr>
          <p:nvPr>
            <p:ph type="title"/>
          </p:nvPr>
        </p:nvSpPr>
        <p:spPr>
          <a:xfrm>
            <a:off x="407367" y="436418"/>
            <a:ext cx="922669" cy="227383"/>
          </a:xfrm>
        </p:spPr>
        <p:txBody>
          <a:bodyPr/>
          <a:lstStyle/>
          <a:p>
            <a:r>
              <a:rPr lang="en-US" dirty="0"/>
              <a:t>GTA</a:t>
            </a:r>
          </a:p>
        </p:txBody>
      </p:sp>
      <p:sp>
        <p:nvSpPr>
          <p:cNvPr id="7" name="Rectangle: Rounded Corners 6">
            <a:extLst>
              <a:ext uri="{FF2B5EF4-FFF2-40B4-BE49-F238E27FC236}">
                <a16:creationId xmlns:a16="http://schemas.microsoft.com/office/drawing/2014/main" id="{84B8EFAE-BC54-4A42-839D-8F719541CC2F}"/>
              </a:ext>
            </a:extLst>
          </p:cNvPr>
          <p:cNvSpPr/>
          <p:nvPr/>
        </p:nvSpPr>
        <p:spPr>
          <a:xfrm>
            <a:off x="6891556" y="1544465"/>
            <a:ext cx="3408732" cy="2550723"/>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en-ZA" dirty="0">
                <a:ln w="0"/>
                <a:solidFill>
                  <a:schemeClr val="tx1"/>
                </a:solidFill>
                <a:effectLst>
                  <a:outerShdw blurRad="38100" dist="19050" dir="2700000" algn="tl" rotWithShape="0">
                    <a:schemeClr val="dk1">
                      <a:alpha val="40000"/>
                    </a:schemeClr>
                  </a:outerShdw>
                </a:effectLst>
              </a:rPr>
              <a:t>Control/Input</a:t>
            </a:r>
          </a:p>
          <a:p>
            <a:pPr lvl="1" algn="ctr"/>
            <a:endParaRPr lang="en-ZA" dirty="0">
              <a:ln w="0"/>
              <a:solidFill>
                <a:schemeClr val="tx1"/>
              </a:solidFill>
              <a:effectLst>
                <a:outerShdw blurRad="38100" dist="19050" dir="2700000" algn="tl" rotWithShape="0">
                  <a:schemeClr val="dk1">
                    <a:alpha val="40000"/>
                  </a:schemeClr>
                </a:outerShdw>
              </a:effectLst>
            </a:endParaRPr>
          </a:p>
          <a:p>
            <a:pPr lvl="1" algn="ctr"/>
            <a:endParaRPr lang="en-ZA" b="1"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a:extLst>
              <a:ext uri="{FF2B5EF4-FFF2-40B4-BE49-F238E27FC236}">
                <a16:creationId xmlns:a16="http://schemas.microsoft.com/office/drawing/2014/main" id="{2C41C443-3120-4D88-8712-1E60B19632B2}"/>
              </a:ext>
            </a:extLst>
          </p:cNvPr>
          <p:cNvSpPr/>
          <p:nvPr/>
        </p:nvSpPr>
        <p:spPr>
          <a:xfrm>
            <a:off x="2950998" y="1544465"/>
            <a:ext cx="3408732" cy="2550723"/>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en-ZA" dirty="0">
                <a:ln w="0"/>
                <a:solidFill>
                  <a:schemeClr val="tx1"/>
                </a:solidFill>
                <a:effectLst>
                  <a:outerShdw blurRad="38100" dist="19050" dir="2700000" algn="tl" rotWithShape="0">
                    <a:schemeClr val="dk1">
                      <a:alpha val="40000"/>
                    </a:schemeClr>
                  </a:outerShdw>
                </a:effectLst>
              </a:rPr>
              <a:t>Screen/Video</a:t>
            </a:r>
          </a:p>
        </p:txBody>
      </p:sp>
      <p:sp>
        <p:nvSpPr>
          <p:cNvPr id="22" name="Rectangle: Rounded Corners 21">
            <a:extLst>
              <a:ext uri="{FF2B5EF4-FFF2-40B4-BE49-F238E27FC236}">
                <a16:creationId xmlns:a16="http://schemas.microsoft.com/office/drawing/2014/main" id="{5A5075AF-772F-41F7-BF96-46C73A0A3B4A}"/>
              </a:ext>
            </a:extLst>
          </p:cNvPr>
          <p:cNvSpPr/>
          <p:nvPr/>
        </p:nvSpPr>
        <p:spPr>
          <a:xfrm>
            <a:off x="3173735" y="4534957"/>
            <a:ext cx="6896349" cy="565177"/>
          </a:xfrm>
          <a:prstGeom prst="roundRect">
            <a:avLst>
              <a:gd name="adj" fmla="val 12508"/>
            </a:avLst>
          </a:prstGeom>
          <a:solidFill>
            <a:schemeClr val="tx1">
              <a:lumMod val="75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ln w="0"/>
                <a:solidFill>
                  <a:schemeClr val="tx1"/>
                </a:solidFill>
                <a:effectLst>
                  <a:outerShdw blurRad="38100" dist="19050" dir="2700000" algn="tl" rotWithShape="0">
                    <a:schemeClr val="dk1">
                      <a:alpha val="40000"/>
                    </a:schemeClr>
                  </a:outerShdw>
                </a:effectLst>
              </a:rPr>
              <a:t>\</a:t>
            </a:r>
            <a:endParaRPr lang="en-ZA" sz="2800" dirty="0">
              <a:solidFill>
                <a:schemeClr val="tx1">
                  <a:lumMod val="95000"/>
                </a:schemeClr>
              </a:solidFill>
            </a:endParaRPr>
          </a:p>
        </p:txBody>
      </p:sp>
      <p:pic>
        <p:nvPicPr>
          <p:cNvPr id="13" name="Picture 2" descr="GTA MODS - Photos | Facebook">
            <a:extLst>
              <a:ext uri="{FF2B5EF4-FFF2-40B4-BE49-F238E27FC236}">
                <a16:creationId xmlns:a16="http://schemas.microsoft.com/office/drawing/2014/main" id="{966420C7-C8BD-4BCC-B6EC-99E9428F0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825" y="2185839"/>
            <a:ext cx="1726345" cy="966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E673F9C-9DBD-40A0-948F-A68C348981FC}"/>
              </a:ext>
            </a:extLst>
          </p:cNvPr>
          <p:cNvSpPr/>
          <p:nvPr/>
        </p:nvSpPr>
        <p:spPr>
          <a:xfrm>
            <a:off x="3021335" y="4382557"/>
            <a:ext cx="6896349" cy="565177"/>
          </a:xfrm>
          <a:prstGeom prst="roundRect">
            <a:avLst>
              <a:gd name="adj" fmla="val 12508"/>
            </a:avLst>
          </a:prstGeom>
          <a:solidFill>
            <a:schemeClr val="tx1">
              <a:lumMod val="75000"/>
            </a:schemeClr>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0"/>
                <a:solidFill>
                  <a:schemeClr val="tx1"/>
                </a:solidFill>
                <a:effectLst>
                  <a:outerShdw blurRad="38100" dist="19050" dir="2700000" algn="tl" rotWithShape="0">
                    <a:schemeClr val="dk1">
                      <a:alpha val="40000"/>
                    </a:schemeClr>
                  </a:outerShdw>
                </a:effectLst>
              </a:rPr>
              <a:t>Trip</a:t>
            </a:r>
            <a:endParaRPr lang="en-ZA" sz="2800" dirty="0">
              <a:solidFill>
                <a:schemeClr val="tx1">
                  <a:lumMod val="95000"/>
                </a:schemeClr>
              </a:solidFill>
            </a:endParaRPr>
          </a:p>
        </p:txBody>
      </p:sp>
      <p:pic>
        <p:nvPicPr>
          <p:cNvPr id="27" name="Picture 2">
            <a:extLst>
              <a:ext uri="{FF2B5EF4-FFF2-40B4-BE49-F238E27FC236}">
                <a16:creationId xmlns:a16="http://schemas.microsoft.com/office/drawing/2014/main" id="{5EFAAFDF-043C-43E5-93B0-9ABF081581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7245870" y="2202030"/>
            <a:ext cx="1873593" cy="10483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text, sign, electronics&#10;&#10;Description automatically generated">
            <a:extLst>
              <a:ext uri="{FF2B5EF4-FFF2-40B4-BE49-F238E27FC236}">
                <a16:creationId xmlns:a16="http://schemas.microsoft.com/office/drawing/2014/main" id="{01D607AB-C955-42AA-A003-DB9B8E0CC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569" y="3400711"/>
            <a:ext cx="1374721" cy="513785"/>
          </a:xfrm>
          <a:prstGeom prst="rect">
            <a:avLst/>
          </a:prstGeom>
        </p:spPr>
      </p:pic>
      <p:sp>
        <p:nvSpPr>
          <p:cNvPr id="29" name="TextBox 28">
            <a:extLst>
              <a:ext uri="{FF2B5EF4-FFF2-40B4-BE49-F238E27FC236}">
                <a16:creationId xmlns:a16="http://schemas.microsoft.com/office/drawing/2014/main" id="{3D83D86F-19C3-46C3-9A3C-4BE0FB53F9EE}"/>
              </a:ext>
            </a:extLst>
          </p:cNvPr>
          <p:cNvSpPr txBox="1"/>
          <p:nvPr/>
        </p:nvSpPr>
        <p:spPr>
          <a:xfrm>
            <a:off x="4933945" y="3332608"/>
            <a:ext cx="381273" cy="646331"/>
          </a:xfrm>
          <a:prstGeom prst="rect">
            <a:avLst/>
          </a:prstGeom>
          <a:noFill/>
        </p:spPr>
        <p:txBody>
          <a:bodyPr wrap="square" rtlCol="0">
            <a:spAutoFit/>
          </a:bodyPr>
          <a:lstStyle/>
          <a:p>
            <a:r>
              <a:rPr lang="en-US" sz="3600" dirty="0">
                <a:solidFill>
                  <a:schemeClr val="bg2">
                    <a:lumMod val="75000"/>
                  </a:schemeClr>
                </a:solidFill>
              </a:rPr>
              <a:t>+</a:t>
            </a:r>
            <a:endParaRPr lang="en-US" dirty="0">
              <a:solidFill>
                <a:schemeClr val="bg2">
                  <a:lumMod val="75000"/>
                </a:schemeClr>
              </a:solidFill>
            </a:endParaRPr>
          </a:p>
        </p:txBody>
      </p:sp>
      <p:sp>
        <p:nvSpPr>
          <p:cNvPr id="30" name="Rectangle: Rounded Corners 29">
            <a:extLst>
              <a:ext uri="{FF2B5EF4-FFF2-40B4-BE49-F238E27FC236}">
                <a16:creationId xmlns:a16="http://schemas.microsoft.com/office/drawing/2014/main" id="{762AEC20-C1BC-4555-B6A2-D35ED27A20D0}"/>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grpSp>
        <p:nvGrpSpPr>
          <p:cNvPr id="31" name="Group 30">
            <a:extLst>
              <a:ext uri="{FF2B5EF4-FFF2-40B4-BE49-F238E27FC236}">
                <a16:creationId xmlns:a16="http://schemas.microsoft.com/office/drawing/2014/main" id="{D4836A3B-3D50-4DB4-9A5D-997FACBB878B}"/>
              </a:ext>
            </a:extLst>
          </p:cNvPr>
          <p:cNvGrpSpPr/>
          <p:nvPr/>
        </p:nvGrpSpPr>
        <p:grpSpPr>
          <a:xfrm>
            <a:off x="905272" y="2923590"/>
            <a:ext cx="1010819" cy="1010819"/>
            <a:chOff x="2818327" y="2986267"/>
            <a:chExt cx="855213" cy="855213"/>
          </a:xfrm>
        </p:grpSpPr>
        <p:sp>
          <p:nvSpPr>
            <p:cNvPr id="32" name="Oval 4471">
              <a:extLst>
                <a:ext uri="{FF2B5EF4-FFF2-40B4-BE49-F238E27FC236}">
                  <a16:creationId xmlns:a16="http://schemas.microsoft.com/office/drawing/2014/main" id="{D1799914-E04A-4191-919E-B273AF6FBA2F}"/>
                </a:ext>
              </a:extLst>
            </p:cNvPr>
            <p:cNvSpPr>
              <a:spLocks noChangeArrowheads="1"/>
            </p:cNvSpPr>
            <p:nvPr/>
          </p:nvSpPr>
          <p:spPr bwMode="auto">
            <a:xfrm>
              <a:off x="2818327" y="2986267"/>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33" name="Freeform 4619">
              <a:extLst>
                <a:ext uri="{FF2B5EF4-FFF2-40B4-BE49-F238E27FC236}">
                  <a16:creationId xmlns:a16="http://schemas.microsoft.com/office/drawing/2014/main" id="{E2F7B2EF-1563-4092-A1B9-77DD63521E1F}"/>
                </a:ext>
              </a:extLst>
            </p:cNvPr>
            <p:cNvSpPr>
              <a:spLocks/>
            </p:cNvSpPr>
            <p:nvPr/>
          </p:nvSpPr>
          <p:spPr bwMode="auto">
            <a:xfrm>
              <a:off x="2921883" y="3089824"/>
              <a:ext cx="646937" cy="646937"/>
            </a:xfrm>
            <a:custGeom>
              <a:avLst/>
              <a:gdLst>
                <a:gd name="T0" fmla="*/ 168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8" y="360"/>
                  </a:moveTo>
                  <a:cubicBezTo>
                    <a:pt x="74" y="354"/>
                    <a:pt x="0" y="275"/>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4" name="Freeform 4620">
              <a:extLst>
                <a:ext uri="{FF2B5EF4-FFF2-40B4-BE49-F238E27FC236}">
                  <a16:creationId xmlns:a16="http://schemas.microsoft.com/office/drawing/2014/main" id="{E313F519-B3EF-46D6-8B9D-A2D41D5819D1}"/>
                </a:ext>
              </a:extLst>
            </p:cNvPr>
            <p:cNvSpPr>
              <a:spLocks/>
            </p:cNvSpPr>
            <p:nvPr/>
          </p:nvSpPr>
          <p:spPr bwMode="auto">
            <a:xfrm>
              <a:off x="3245352" y="3413292"/>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5" name="Line 4621">
              <a:extLst>
                <a:ext uri="{FF2B5EF4-FFF2-40B4-BE49-F238E27FC236}">
                  <a16:creationId xmlns:a16="http://schemas.microsoft.com/office/drawing/2014/main" id="{32C1B52D-4413-4DC7-8664-3649C51BF4A7}"/>
                </a:ext>
              </a:extLst>
            </p:cNvPr>
            <p:cNvSpPr>
              <a:spLocks noChangeShapeType="1"/>
            </p:cNvSpPr>
            <p:nvPr/>
          </p:nvSpPr>
          <p:spPr bwMode="auto">
            <a:xfrm>
              <a:off x="3196483" y="3524993"/>
              <a:ext cx="108211"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6" name="Freeform 4622">
              <a:extLst>
                <a:ext uri="{FF2B5EF4-FFF2-40B4-BE49-F238E27FC236}">
                  <a16:creationId xmlns:a16="http://schemas.microsoft.com/office/drawing/2014/main" id="{24C2CC9B-4715-4B9A-B6A6-25CEAFF6E913}"/>
                </a:ext>
              </a:extLst>
            </p:cNvPr>
            <p:cNvSpPr>
              <a:spLocks/>
            </p:cNvSpPr>
            <p:nvPr/>
          </p:nvSpPr>
          <p:spPr bwMode="auto">
            <a:xfrm>
              <a:off x="3132487" y="3264357"/>
              <a:ext cx="237365" cy="294379"/>
            </a:xfrm>
            <a:custGeom>
              <a:avLst/>
              <a:gdLst>
                <a:gd name="T0" fmla="*/ 96 w 132"/>
                <a:gd name="T1" fmla="*/ 124 h 164"/>
                <a:gd name="T2" fmla="*/ 132 w 132"/>
                <a:gd name="T3" fmla="*/ 65 h 164"/>
                <a:gd name="T4" fmla="*/ 66 w 132"/>
                <a:gd name="T5" fmla="*/ 0 h 164"/>
                <a:gd name="T6" fmla="*/ 0 w 132"/>
                <a:gd name="T7" fmla="*/ 65 h 164"/>
                <a:gd name="T8" fmla="*/ 36 w 132"/>
                <a:gd name="T9" fmla="*/ 124 h 164"/>
                <a:gd name="T10" fmla="*/ 36 w 132"/>
                <a:gd name="T11" fmla="*/ 164 h 164"/>
                <a:gd name="T12" fmla="*/ 96 w 132"/>
                <a:gd name="T13" fmla="*/ 164 h 164"/>
                <a:gd name="T14" fmla="*/ 96 w 132"/>
                <a:gd name="T15" fmla="*/ 12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4">
                  <a:moveTo>
                    <a:pt x="96" y="124"/>
                  </a:moveTo>
                  <a:cubicBezTo>
                    <a:pt x="117" y="113"/>
                    <a:pt x="132" y="91"/>
                    <a:pt x="132" y="65"/>
                  </a:cubicBezTo>
                  <a:cubicBezTo>
                    <a:pt x="132" y="29"/>
                    <a:pt x="102" y="0"/>
                    <a:pt x="66" y="0"/>
                  </a:cubicBezTo>
                  <a:cubicBezTo>
                    <a:pt x="30" y="0"/>
                    <a:pt x="0" y="29"/>
                    <a:pt x="0" y="65"/>
                  </a:cubicBezTo>
                  <a:cubicBezTo>
                    <a:pt x="0" y="91"/>
                    <a:pt x="15" y="113"/>
                    <a:pt x="36" y="124"/>
                  </a:cubicBezTo>
                  <a:cubicBezTo>
                    <a:pt x="36" y="164"/>
                    <a:pt x="36" y="164"/>
                    <a:pt x="36" y="164"/>
                  </a:cubicBezTo>
                  <a:cubicBezTo>
                    <a:pt x="96" y="164"/>
                    <a:pt x="96" y="164"/>
                    <a:pt x="96" y="164"/>
                  </a:cubicBezTo>
                  <a:lnTo>
                    <a:pt x="96" y="124"/>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7" name="Rectangle 4623">
              <a:extLst>
                <a:ext uri="{FF2B5EF4-FFF2-40B4-BE49-F238E27FC236}">
                  <a16:creationId xmlns:a16="http://schemas.microsoft.com/office/drawing/2014/main" id="{1E67B8DE-C7FC-4B25-BC0F-3B1938E2F11E}"/>
                </a:ext>
              </a:extLst>
            </p:cNvPr>
            <p:cNvSpPr>
              <a:spLocks noChangeArrowheads="1"/>
            </p:cNvSpPr>
            <p:nvPr/>
          </p:nvSpPr>
          <p:spPr bwMode="auto">
            <a:xfrm>
              <a:off x="3220917" y="3562227"/>
              <a:ext cx="60505" cy="25598"/>
            </a:xfrm>
            <a:prstGeom prst="rect">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8" name="Line 4624">
              <a:extLst>
                <a:ext uri="{FF2B5EF4-FFF2-40B4-BE49-F238E27FC236}">
                  <a16:creationId xmlns:a16="http://schemas.microsoft.com/office/drawing/2014/main" id="{AC47B19A-2B55-4E44-8F43-8A518973D00E}"/>
                </a:ext>
              </a:extLst>
            </p:cNvPr>
            <p:cNvSpPr>
              <a:spLocks noChangeShapeType="1"/>
            </p:cNvSpPr>
            <p:nvPr/>
          </p:nvSpPr>
          <p:spPr bwMode="auto">
            <a:xfrm flipV="1">
              <a:off x="3251170" y="3198034"/>
              <a:ext cx="0" cy="3025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9" name="Line 4625">
              <a:extLst>
                <a:ext uri="{FF2B5EF4-FFF2-40B4-BE49-F238E27FC236}">
                  <a16:creationId xmlns:a16="http://schemas.microsoft.com/office/drawing/2014/main" id="{DA08CDED-4B92-4E1A-8082-A8AF6427D77A}"/>
                </a:ext>
              </a:extLst>
            </p:cNvPr>
            <p:cNvSpPr>
              <a:spLocks noChangeShapeType="1"/>
            </p:cNvSpPr>
            <p:nvPr/>
          </p:nvSpPr>
          <p:spPr bwMode="auto">
            <a:xfrm flipH="1" flipV="1">
              <a:off x="3076636" y="3303918"/>
              <a:ext cx="30252" cy="12799"/>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0" name="Line 4626">
              <a:extLst>
                <a:ext uri="{FF2B5EF4-FFF2-40B4-BE49-F238E27FC236}">
                  <a16:creationId xmlns:a16="http://schemas.microsoft.com/office/drawing/2014/main" id="{B71EEEC0-0863-45C0-899E-D58DFC779D19}"/>
                </a:ext>
              </a:extLst>
            </p:cNvPr>
            <p:cNvSpPr>
              <a:spLocks noChangeShapeType="1"/>
            </p:cNvSpPr>
            <p:nvPr/>
          </p:nvSpPr>
          <p:spPr bwMode="auto">
            <a:xfrm flipH="1" flipV="1">
              <a:off x="3145286" y="3228287"/>
              <a:ext cx="17453" cy="25598"/>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1" name="Line 4627">
              <a:extLst>
                <a:ext uri="{FF2B5EF4-FFF2-40B4-BE49-F238E27FC236}">
                  <a16:creationId xmlns:a16="http://schemas.microsoft.com/office/drawing/2014/main" id="{CECAE79B-209F-4148-8D01-7B0B806EFE01}"/>
                </a:ext>
              </a:extLst>
            </p:cNvPr>
            <p:cNvSpPr>
              <a:spLocks noChangeShapeType="1"/>
            </p:cNvSpPr>
            <p:nvPr/>
          </p:nvSpPr>
          <p:spPr bwMode="auto">
            <a:xfrm flipV="1">
              <a:off x="3394287" y="3300427"/>
              <a:ext cx="26762" cy="1629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2" name="Line 4628">
              <a:extLst>
                <a:ext uri="{FF2B5EF4-FFF2-40B4-BE49-F238E27FC236}">
                  <a16:creationId xmlns:a16="http://schemas.microsoft.com/office/drawing/2014/main" id="{6CF8E3C2-ED7B-4B7C-BD1F-6BFE532E7581}"/>
                </a:ext>
              </a:extLst>
            </p:cNvPr>
            <p:cNvSpPr>
              <a:spLocks noChangeShapeType="1"/>
            </p:cNvSpPr>
            <p:nvPr/>
          </p:nvSpPr>
          <p:spPr bwMode="auto">
            <a:xfrm flipV="1">
              <a:off x="3338436" y="3227123"/>
              <a:ext cx="19780" cy="2676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3" name="Freeform 4629">
              <a:extLst>
                <a:ext uri="{FF2B5EF4-FFF2-40B4-BE49-F238E27FC236}">
                  <a16:creationId xmlns:a16="http://schemas.microsoft.com/office/drawing/2014/main" id="{F5EF4550-3411-48E3-BFA2-FD0CEA480653}"/>
                </a:ext>
              </a:extLst>
            </p:cNvPr>
            <p:cNvSpPr>
              <a:spLocks/>
            </p:cNvSpPr>
            <p:nvPr/>
          </p:nvSpPr>
          <p:spPr bwMode="auto">
            <a:xfrm>
              <a:off x="3211609" y="3353951"/>
              <a:ext cx="91921" cy="59341"/>
            </a:xfrm>
            <a:custGeom>
              <a:avLst/>
              <a:gdLst>
                <a:gd name="T0" fmla="*/ 0 w 79"/>
                <a:gd name="T1" fmla="*/ 22 h 51"/>
                <a:gd name="T2" fmla="*/ 26 w 79"/>
                <a:gd name="T3" fmla="*/ 51 h 51"/>
                <a:gd name="T4" fmla="*/ 79 w 79"/>
                <a:gd name="T5" fmla="*/ 0 h 51"/>
              </a:gdLst>
              <a:ahLst/>
              <a:cxnLst>
                <a:cxn ang="0">
                  <a:pos x="T0" y="T1"/>
                </a:cxn>
                <a:cxn ang="0">
                  <a:pos x="T2" y="T3"/>
                </a:cxn>
                <a:cxn ang="0">
                  <a:pos x="T4" y="T5"/>
                </a:cxn>
              </a:cxnLst>
              <a:rect l="0" t="0" r="r" b="b"/>
              <a:pathLst>
                <a:path w="79" h="51">
                  <a:moveTo>
                    <a:pt x="0" y="22"/>
                  </a:moveTo>
                  <a:lnTo>
                    <a:pt x="26" y="51"/>
                  </a:lnTo>
                  <a:lnTo>
                    <a:pt x="79"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pic>
        <p:nvPicPr>
          <p:cNvPr id="44" name="Picture 43">
            <a:extLst>
              <a:ext uri="{FF2B5EF4-FFF2-40B4-BE49-F238E27FC236}">
                <a16:creationId xmlns:a16="http://schemas.microsoft.com/office/drawing/2014/main" id="{FB38B64A-30DD-46F9-A8C5-371D51F6EDB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595922" y="2776032"/>
            <a:ext cx="1216308" cy="858570"/>
          </a:xfrm>
          <a:prstGeom prst="rect">
            <a:avLst/>
          </a:prstGeom>
        </p:spPr>
      </p:pic>
    </p:spTree>
    <p:extLst>
      <p:ext uri="{BB962C8B-B14F-4D97-AF65-F5344CB8AC3E}">
        <p14:creationId xmlns:p14="http://schemas.microsoft.com/office/powerpoint/2010/main" val="11011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04734"/>
            <a:ext cx="892168" cy="259067"/>
          </a:xfrm>
          <a:solidFill>
            <a:schemeClr val="tx1"/>
          </a:solidFill>
        </p:spPr>
        <p:txBody>
          <a:bodyPr/>
          <a:lstStyle/>
          <a:p>
            <a:r>
              <a:rPr lang="en-ZA" dirty="0"/>
              <a:t>GTA</a:t>
            </a:r>
          </a:p>
        </p:txBody>
      </p:sp>
      <p:sp>
        <p:nvSpPr>
          <p:cNvPr id="4" name="Rectangle: Rounded Corners 3">
            <a:extLst>
              <a:ext uri="{FF2B5EF4-FFF2-40B4-BE49-F238E27FC236}">
                <a16:creationId xmlns:a16="http://schemas.microsoft.com/office/drawing/2014/main" id="{9F38BAAD-D001-4F6A-98BA-32A4F467E38E}"/>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18" name="TextBox 17">
            <a:extLst>
              <a:ext uri="{FF2B5EF4-FFF2-40B4-BE49-F238E27FC236}">
                <a16:creationId xmlns:a16="http://schemas.microsoft.com/office/drawing/2014/main" id="{89E8A8EC-7DA8-4873-B5B1-8217DDF854DB}"/>
              </a:ext>
            </a:extLst>
          </p:cNvPr>
          <p:cNvSpPr txBox="1"/>
          <p:nvPr/>
        </p:nvSpPr>
        <p:spPr>
          <a:xfrm>
            <a:off x="2055954" y="1353395"/>
            <a:ext cx="9230774" cy="2523768"/>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solidFill>
                  <a:schemeClr val="bg2"/>
                </a:solidFill>
              </a:rPr>
              <a:t>Just recording control</a:t>
            </a:r>
            <a:r>
              <a:rPr lang="en-ZA" dirty="0">
                <a:solidFill>
                  <a:schemeClr val="bg2"/>
                </a:solidFill>
              </a:rPr>
              <a:t>, not enough!</a:t>
            </a:r>
          </a:p>
          <a:p>
            <a:pPr>
              <a:spcBef>
                <a:spcPts val="600"/>
              </a:spcBef>
              <a:spcAft>
                <a:spcPts val="600"/>
              </a:spcAft>
              <a:buSzPct val="120000"/>
            </a:pPr>
            <a:endParaRPr lang="en-ZA" b="1" dirty="0">
              <a:solidFill>
                <a:schemeClr val="bg2"/>
              </a:solidFill>
            </a:endParaRPr>
          </a:p>
          <a:p>
            <a:pPr marL="285750" indent="-285750">
              <a:spcBef>
                <a:spcPts val="600"/>
              </a:spcBef>
              <a:spcAft>
                <a:spcPts val="600"/>
              </a:spcAft>
              <a:buSzPct val="120000"/>
              <a:buBlip>
                <a:blip r:embed="rId3"/>
              </a:buBlip>
            </a:pPr>
            <a:r>
              <a:rPr lang="en-ZA" b="1" dirty="0">
                <a:solidFill>
                  <a:schemeClr val="bg2"/>
                </a:solidFill>
              </a:rPr>
              <a:t>Car State</a:t>
            </a:r>
          </a:p>
          <a:p>
            <a:pPr marL="742950" lvl="1" indent="-285750">
              <a:spcBef>
                <a:spcPts val="600"/>
              </a:spcBef>
              <a:spcAft>
                <a:spcPts val="600"/>
              </a:spcAft>
              <a:buSzPct val="120000"/>
              <a:buBlip>
                <a:blip r:embed="rId3"/>
              </a:buBlip>
            </a:pPr>
            <a:r>
              <a:rPr lang="en-ZA" dirty="0">
                <a:solidFill>
                  <a:schemeClr val="bg2"/>
                </a:solidFill>
              </a:rPr>
              <a:t>Speed</a:t>
            </a:r>
          </a:p>
          <a:p>
            <a:pPr marL="742950" lvl="1" indent="-285750">
              <a:spcBef>
                <a:spcPts val="600"/>
              </a:spcBef>
              <a:spcAft>
                <a:spcPts val="600"/>
              </a:spcAft>
              <a:buSzPct val="120000"/>
              <a:buBlip>
                <a:blip r:embed="rId3"/>
              </a:buBlip>
            </a:pPr>
            <a:r>
              <a:rPr lang="en-ZA" dirty="0">
                <a:solidFill>
                  <a:schemeClr val="bg2"/>
                </a:solidFill>
              </a:rPr>
              <a:t>Steering Angle</a:t>
            </a:r>
          </a:p>
          <a:p>
            <a:pPr marL="742950" lvl="1" indent="-285750">
              <a:spcBef>
                <a:spcPts val="600"/>
              </a:spcBef>
              <a:spcAft>
                <a:spcPts val="600"/>
              </a:spcAft>
              <a:buSzPct val="120000"/>
              <a:buBlip>
                <a:blip r:embed="rId3"/>
              </a:buBlip>
            </a:pPr>
            <a:r>
              <a:rPr lang="en-ZA" dirty="0">
                <a:solidFill>
                  <a:schemeClr val="bg2"/>
                </a:solidFill>
              </a:rPr>
              <a:t>Throttle &amp; Brake</a:t>
            </a:r>
          </a:p>
        </p:txBody>
      </p:sp>
      <p:pic>
        <p:nvPicPr>
          <p:cNvPr id="2050" name="Picture 2">
            <a:extLst>
              <a:ext uri="{FF2B5EF4-FFF2-40B4-BE49-F238E27FC236}">
                <a16:creationId xmlns:a16="http://schemas.microsoft.com/office/drawing/2014/main" id="{86CD8F03-D827-461D-B004-14E2505C9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537626" y="4304304"/>
            <a:ext cx="2061535" cy="14630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r Pedals Gas Brake Vector Illustration Stock Vector (Royalty Free)  1087566362">
            <a:extLst>
              <a:ext uri="{FF2B5EF4-FFF2-40B4-BE49-F238E27FC236}">
                <a16:creationId xmlns:a16="http://schemas.microsoft.com/office/drawing/2014/main" id="{B46745B9-E9C4-4C50-9B06-FE02FE24C2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633"/>
          <a:stretch/>
        </p:blipFill>
        <p:spPr bwMode="auto">
          <a:xfrm>
            <a:off x="6135688" y="4487182"/>
            <a:ext cx="1614222" cy="109726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0D3B32B0-9DCC-4A4A-835B-B78CE38EC0FE}"/>
              </a:ext>
            </a:extLst>
          </p:cNvPr>
          <p:cNvGrpSpPr/>
          <p:nvPr/>
        </p:nvGrpSpPr>
        <p:grpSpPr>
          <a:xfrm>
            <a:off x="905272" y="2923590"/>
            <a:ext cx="1010819" cy="1010819"/>
            <a:chOff x="2818327" y="2986267"/>
            <a:chExt cx="855213" cy="855213"/>
          </a:xfrm>
        </p:grpSpPr>
        <p:sp>
          <p:nvSpPr>
            <p:cNvPr id="14" name="Oval 4471">
              <a:extLst>
                <a:ext uri="{FF2B5EF4-FFF2-40B4-BE49-F238E27FC236}">
                  <a16:creationId xmlns:a16="http://schemas.microsoft.com/office/drawing/2014/main" id="{AAD046FD-6083-45CC-A5A5-FAEB682718DE}"/>
                </a:ext>
              </a:extLst>
            </p:cNvPr>
            <p:cNvSpPr>
              <a:spLocks noChangeArrowheads="1"/>
            </p:cNvSpPr>
            <p:nvPr/>
          </p:nvSpPr>
          <p:spPr bwMode="auto">
            <a:xfrm>
              <a:off x="2818327" y="2986267"/>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15" name="Freeform 4619">
              <a:extLst>
                <a:ext uri="{FF2B5EF4-FFF2-40B4-BE49-F238E27FC236}">
                  <a16:creationId xmlns:a16="http://schemas.microsoft.com/office/drawing/2014/main" id="{61ED211D-961F-40C2-AE69-F0FB119D8052}"/>
                </a:ext>
              </a:extLst>
            </p:cNvPr>
            <p:cNvSpPr>
              <a:spLocks/>
            </p:cNvSpPr>
            <p:nvPr/>
          </p:nvSpPr>
          <p:spPr bwMode="auto">
            <a:xfrm>
              <a:off x="2921883" y="3089824"/>
              <a:ext cx="646937" cy="646937"/>
            </a:xfrm>
            <a:custGeom>
              <a:avLst/>
              <a:gdLst>
                <a:gd name="T0" fmla="*/ 168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8" y="360"/>
                  </a:moveTo>
                  <a:cubicBezTo>
                    <a:pt x="74" y="354"/>
                    <a:pt x="0" y="275"/>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6" name="Freeform 4620">
              <a:extLst>
                <a:ext uri="{FF2B5EF4-FFF2-40B4-BE49-F238E27FC236}">
                  <a16:creationId xmlns:a16="http://schemas.microsoft.com/office/drawing/2014/main" id="{12F089A2-2AEA-4676-AD04-F8B16DF911ED}"/>
                </a:ext>
              </a:extLst>
            </p:cNvPr>
            <p:cNvSpPr>
              <a:spLocks/>
            </p:cNvSpPr>
            <p:nvPr/>
          </p:nvSpPr>
          <p:spPr bwMode="auto">
            <a:xfrm>
              <a:off x="3245352" y="3413292"/>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7" name="Line 4621">
              <a:extLst>
                <a:ext uri="{FF2B5EF4-FFF2-40B4-BE49-F238E27FC236}">
                  <a16:creationId xmlns:a16="http://schemas.microsoft.com/office/drawing/2014/main" id="{66B5D308-969B-4148-B188-1785F81C46CE}"/>
                </a:ext>
              </a:extLst>
            </p:cNvPr>
            <p:cNvSpPr>
              <a:spLocks noChangeShapeType="1"/>
            </p:cNvSpPr>
            <p:nvPr/>
          </p:nvSpPr>
          <p:spPr bwMode="auto">
            <a:xfrm>
              <a:off x="3196483" y="3524993"/>
              <a:ext cx="108211"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9" name="Freeform 4622">
              <a:extLst>
                <a:ext uri="{FF2B5EF4-FFF2-40B4-BE49-F238E27FC236}">
                  <a16:creationId xmlns:a16="http://schemas.microsoft.com/office/drawing/2014/main" id="{D6A47420-D2D6-41F4-A96D-E54BF108B31D}"/>
                </a:ext>
              </a:extLst>
            </p:cNvPr>
            <p:cNvSpPr>
              <a:spLocks/>
            </p:cNvSpPr>
            <p:nvPr/>
          </p:nvSpPr>
          <p:spPr bwMode="auto">
            <a:xfrm>
              <a:off x="3132487" y="3264357"/>
              <a:ext cx="237365" cy="294379"/>
            </a:xfrm>
            <a:custGeom>
              <a:avLst/>
              <a:gdLst>
                <a:gd name="T0" fmla="*/ 96 w 132"/>
                <a:gd name="T1" fmla="*/ 124 h 164"/>
                <a:gd name="T2" fmla="*/ 132 w 132"/>
                <a:gd name="T3" fmla="*/ 65 h 164"/>
                <a:gd name="T4" fmla="*/ 66 w 132"/>
                <a:gd name="T5" fmla="*/ 0 h 164"/>
                <a:gd name="T6" fmla="*/ 0 w 132"/>
                <a:gd name="T7" fmla="*/ 65 h 164"/>
                <a:gd name="T8" fmla="*/ 36 w 132"/>
                <a:gd name="T9" fmla="*/ 124 h 164"/>
                <a:gd name="T10" fmla="*/ 36 w 132"/>
                <a:gd name="T11" fmla="*/ 164 h 164"/>
                <a:gd name="T12" fmla="*/ 96 w 132"/>
                <a:gd name="T13" fmla="*/ 164 h 164"/>
                <a:gd name="T14" fmla="*/ 96 w 132"/>
                <a:gd name="T15" fmla="*/ 12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4">
                  <a:moveTo>
                    <a:pt x="96" y="124"/>
                  </a:moveTo>
                  <a:cubicBezTo>
                    <a:pt x="117" y="113"/>
                    <a:pt x="132" y="91"/>
                    <a:pt x="132" y="65"/>
                  </a:cubicBezTo>
                  <a:cubicBezTo>
                    <a:pt x="132" y="29"/>
                    <a:pt x="102" y="0"/>
                    <a:pt x="66" y="0"/>
                  </a:cubicBezTo>
                  <a:cubicBezTo>
                    <a:pt x="30" y="0"/>
                    <a:pt x="0" y="29"/>
                    <a:pt x="0" y="65"/>
                  </a:cubicBezTo>
                  <a:cubicBezTo>
                    <a:pt x="0" y="91"/>
                    <a:pt x="15" y="113"/>
                    <a:pt x="36" y="124"/>
                  </a:cubicBezTo>
                  <a:cubicBezTo>
                    <a:pt x="36" y="164"/>
                    <a:pt x="36" y="164"/>
                    <a:pt x="36" y="164"/>
                  </a:cubicBezTo>
                  <a:cubicBezTo>
                    <a:pt x="96" y="164"/>
                    <a:pt x="96" y="164"/>
                    <a:pt x="96" y="164"/>
                  </a:cubicBezTo>
                  <a:lnTo>
                    <a:pt x="96" y="124"/>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0" name="Rectangle 4623">
              <a:extLst>
                <a:ext uri="{FF2B5EF4-FFF2-40B4-BE49-F238E27FC236}">
                  <a16:creationId xmlns:a16="http://schemas.microsoft.com/office/drawing/2014/main" id="{06735CC5-5CF4-471A-84DF-D83C3273884E}"/>
                </a:ext>
              </a:extLst>
            </p:cNvPr>
            <p:cNvSpPr>
              <a:spLocks noChangeArrowheads="1"/>
            </p:cNvSpPr>
            <p:nvPr/>
          </p:nvSpPr>
          <p:spPr bwMode="auto">
            <a:xfrm>
              <a:off x="3220917" y="3562227"/>
              <a:ext cx="60505" cy="25598"/>
            </a:xfrm>
            <a:prstGeom prst="rect">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1" name="Line 4624">
              <a:extLst>
                <a:ext uri="{FF2B5EF4-FFF2-40B4-BE49-F238E27FC236}">
                  <a16:creationId xmlns:a16="http://schemas.microsoft.com/office/drawing/2014/main" id="{E4ABA797-BF0E-4A82-B78E-8482CD8CCE54}"/>
                </a:ext>
              </a:extLst>
            </p:cNvPr>
            <p:cNvSpPr>
              <a:spLocks noChangeShapeType="1"/>
            </p:cNvSpPr>
            <p:nvPr/>
          </p:nvSpPr>
          <p:spPr bwMode="auto">
            <a:xfrm flipV="1">
              <a:off x="3251170" y="3198034"/>
              <a:ext cx="0" cy="3025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2" name="Line 4625">
              <a:extLst>
                <a:ext uri="{FF2B5EF4-FFF2-40B4-BE49-F238E27FC236}">
                  <a16:creationId xmlns:a16="http://schemas.microsoft.com/office/drawing/2014/main" id="{5A90249A-367C-4AD8-96C5-B4155BFC5F54}"/>
                </a:ext>
              </a:extLst>
            </p:cNvPr>
            <p:cNvSpPr>
              <a:spLocks noChangeShapeType="1"/>
            </p:cNvSpPr>
            <p:nvPr/>
          </p:nvSpPr>
          <p:spPr bwMode="auto">
            <a:xfrm flipH="1" flipV="1">
              <a:off x="3076636" y="3303918"/>
              <a:ext cx="30252" cy="12799"/>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3" name="Line 4626">
              <a:extLst>
                <a:ext uri="{FF2B5EF4-FFF2-40B4-BE49-F238E27FC236}">
                  <a16:creationId xmlns:a16="http://schemas.microsoft.com/office/drawing/2014/main" id="{1E150783-A51C-4BF2-94DD-D71C15DB2AFD}"/>
                </a:ext>
              </a:extLst>
            </p:cNvPr>
            <p:cNvSpPr>
              <a:spLocks noChangeShapeType="1"/>
            </p:cNvSpPr>
            <p:nvPr/>
          </p:nvSpPr>
          <p:spPr bwMode="auto">
            <a:xfrm flipH="1" flipV="1">
              <a:off x="3145286" y="3228287"/>
              <a:ext cx="17453" cy="25598"/>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4" name="Line 4627">
              <a:extLst>
                <a:ext uri="{FF2B5EF4-FFF2-40B4-BE49-F238E27FC236}">
                  <a16:creationId xmlns:a16="http://schemas.microsoft.com/office/drawing/2014/main" id="{8DA03172-DB4B-4CD1-BE2B-4EB32FF9165B}"/>
                </a:ext>
              </a:extLst>
            </p:cNvPr>
            <p:cNvSpPr>
              <a:spLocks noChangeShapeType="1"/>
            </p:cNvSpPr>
            <p:nvPr/>
          </p:nvSpPr>
          <p:spPr bwMode="auto">
            <a:xfrm flipV="1">
              <a:off x="3394287" y="3300427"/>
              <a:ext cx="26762" cy="1629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5" name="Line 4628">
              <a:extLst>
                <a:ext uri="{FF2B5EF4-FFF2-40B4-BE49-F238E27FC236}">
                  <a16:creationId xmlns:a16="http://schemas.microsoft.com/office/drawing/2014/main" id="{4E660924-3CCD-4F28-890D-0A03C704CAE4}"/>
                </a:ext>
              </a:extLst>
            </p:cNvPr>
            <p:cNvSpPr>
              <a:spLocks noChangeShapeType="1"/>
            </p:cNvSpPr>
            <p:nvPr/>
          </p:nvSpPr>
          <p:spPr bwMode="auto">
            <a:xfrm flipV="1">
              <a:off x="3338436" y="3227123"/>
              <a:ext cx="19780" cy="2676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6" name="Freeform 4629">
              <a:extLst>
                <a:ext uri="{FF2B5EF4-FFF2-40B4-BE49-F238E27FC236}">
                  <a16:creationId xmlns:a16="http://schemas.microsoft.com/office/drawing/2014/main" id="{7674B0CF-CA7E-43BE-8A66-7B12028E18C9}"/>
                </a:ext>
              </a:extLst>
            </p:cNvPr>
            <p:cNvSpPr>
              <a:spLocks/>
            </p:cNvSpPr>
            <p:nvPr/>
          </p:nvSpPr>
          <p:spPr bwMode="auto">
            <a:xfrm>
              <a:off x="3211609" y="3353951"/>
              <a:ext cx="91921" cy="59341"/>
            </a:xfrm>
            <a:custGeom>
              <a:avLst/>
              <a:gdLst>
                <a:gd name="T0" fmla="*/ 0 w 79"/>
                <a:gd name="T1" fmla="*/ 22 h 51"/>
                <a:gd name="T2" fmla="*/ 26 w 79"/>
                <a:gd name="T3" fmla="*/ 51 h 51"/>
                <a:gd name="T4" fmla="*/ 79 w 79"/>
                <a:gd name="T5" fmla="*/ 0 h 51"/>
              </a:gdLst>
              <a:ahLst/>
              <a:cxnLst>
                <a:cxn ang="0">
                  <a:pos x="T0" y="T1"/>
                </a:cxn>
                <a:cxn ang="0">
                  <a:pos x="T2" y="T3"/>
                </a:cxn>
                <a:cxn ang="0">
                  <a:pos x="T4" y="T5"/>
                </a:cxn>
              </a:cxnLst>
              <a:rect l="0" t="0" r="r" b="b"/>
              <a:pathLst>
                <a:path w="79" h="51">
                  <a:moveTo>
                    <a:pt x="0" y="22"/>
                  </a:moveTo>
                  <a:lnTo>
                    <a:pt x="26" y="51"/>
                  </a:lnTo>
                  <a:lnTo>
                    <a:pt x="79"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pic>
        <p:nvPicPr>
          <p:cNvPr id="28" name="Picture 27">
            <a:extLst>
              <a:ext uri="{FF2B5EF4-FFF2-40B4-BE49-F238E27FC236}">
                <a16:creationId xmlns:a16="http://schemas.microsoft.com/office/drawing/2014/main" id="{4CCC1531-F546-411A-9E0C-82617349A106}"/>
              </a:ext>
            </a:extLst>
          </p:cNvPr>
          <p:cNvPicPr>
            <a:picLocks noChangeAspect="1"/>
          </p:cNvPicPr>
          <p:nvPr/>
        </p:nvPicPr>
        <p:blipFill>
          <a:blip r:embed="rId6"/>
          <a:stretch>
            <a:fillRect/>
          </a:stretch>
        </p:blipFill>
        <p:spPr>
          <a:xfrm>
            <a:off x="7442997" y="1751727"/>
            <a:ext cx="3472410" cy="2588524"/>
          </a:xfrm>
          <a:prstGeom prst="rect">
            <a:avLst/>
          </a:prstGeom>
        </p:spPr>
      </p:pic>
      <p:grpSp>
        <p:nvGrpSpPr>
          <p:cNvPr id="29" name="Group 28">
            <a:extLst>
              <a:ext uri="{FF2B5EF4-FFF2-40B4-BE49-F238E27FC236}">
                <a16:creationId xmlns:a16="http://schemas.microsoft.com/office/drawing/2014/main" id="{2027819F-4BC0-4F10-BEFE-2869E88925BD}"/>
              </a:ext>
            </a:extLst>
          </p:cNvPr>
          <p:cNvGrpSpPr/>
          <p:nvPr/>
        </p:nvGrpSpPr>
        <p:grpSpPr>
          <a:xfrm rot="16200000">
            <a:off x="5641181" y="2513047"/>
            <a:ext cx="909638" cy="909638"/>
            <a:chOff x="7740651" y="2028825"/>
            <a:chExt cx="909638" cy="909638"/>
          </a:xfrm>
        </p:grpSpPr>
        <p:sp>
          <p:nvSpPr>
            <p:cNvPr id="30" name="Oval 14">
              <a:extLst>
                <a:ext uri="{FF2B5EF4-FFF2-40B4-BE49-F238E27FC236}">
                  <a16:creationId xmlns:a16="http://schemas.microsoft.com/office/drawing/2014/main" id="{F7C3390C-43E0-4EBA-BBAD-A1976898EBB4}"/>
                </a:ext>
              </a:extLst>
            </p:cNvPr>
            <p:cNvSpPr>
              <a:spLocks noChangeArrowheads="1"/>
            </p:cNvSpPr>
            <p:nvPr/>
          </p:nvSpPr>
          <p:spPr bwMode="auto">
            <a:xfrm>
              <a:off x="7740651" y="2028825"/>
              <a:ext cx="909638" cy="909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31" name="Freeform 15">
              <a:extLst>
                <a:ext uri="{FF2B5EF4-FFF2-40B4-BE49-F238E27FC236}">
                  <a16:creationId xmlns:a16="http://schemas.microsoft.com/office/drawing/2014/main" id="{D6D6393B-D9A1-468A-851E-DDD55512392D}"/>
                </a:ext>
              </a:extLst>
            </p:cNvPr>
            <p:cNvSpPr>
              <a:spLocks/>
            </p:cNvSpPr>
            <p:nvPr/>
          </p:nvSpPr>
          <p:spPr bwMode="auto">
            <a:xfrm>
              <a:off x="7978776" y="2439988"/>
              <a:ext cx="434975" cy="166688"/>
            </a:xfrm>
            <a:custGeom>
              <a:avLst/>
              <a:gdLst>
                <a:gd name="T0" fmla="*/ 169 w 169"/>
                <a:gd name="T1" fmla="*/ 0 h 65"/>
                <a:gd name="T2" fmla="*/ 101 w 169"/>
                <a:gd name="T3" fmla="*/ 56 h 65"/>
                <a:gd name="T4" fmla="*/ 65 w 169"/>
                <a:gd name="T5" fmla="*/ 56 h 65"/>
                <a:gd name="T6" fmla="*/ 0 w 169"/>
                <a:gd name="T7" fmla="*/ 0 h 65"/>
              </a:gdLst>
              <a:ahLst/>
              <a:cxnLst>
                <a:cxn ang="0">
                  <a:pos x="T0" y="T1"/>
                </a:cxn>
                <a:cxn ang="0">
                  <a:pos x="T2" y="T3"/>
                </a:cxn>
                <a:cxn ang="0">
                  <a:pos x="T4" y="T5"/>
                </a:cxn>
                <a:cxn ang="0">
                  <a:pos x="T6" y="T7"/>
                </a:cxn>
              </a:cxnLst>
              <a:rect l="0" t="0" r="r" b="b"/>
              <a:pathLst>
                <a:path w="169" h="65">
                  <a:moveTo>
                    <a:pt x="169" y="0"/>
                  </a:moveTo>
                  <a:cubicBezTo>
                    <a:pt x="101" y="56"/>
                    <a:pt x="101" y="56"/>
                    <a:pt x="101" y="56"/>
                  </a:cubicBezTo>
                  <a:cubicBezTo>
                    <a:pt x="90" y="65"/>
                    <a:pt x="75" y="65"/>
                    <a:pt x="65" y="56"/>
                  </a:cubicBezTo>
                  <a:cubicBezTo>
                    <a:pt x="0" y="0"/>
                    <a:pt x="0" y="0"/>
                    <a:pt x="0" y="0"/>
                  </a:cubicBezTo>
                </a:path>
              </a:pathLst>
            </a:custGeom>
            <a:noFill/>
            <a:ln w="444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spTree>
    <p:extLst>
      <p:ext uri="{BB962C8B-B14F-4D97-AF65-F5344CB8AC3E}">
        <p14:creationId xmlns:p14="http://schemas.microsoft.com/office/powerpoint/2010/main" val="3171535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404734"/>
            <a:ext cx="892168" cy="259067"/>
          </a:xfrm>
          <a:solidFill>
            <a:schemeClr val="tx1"/>
          </a:solidFill>
        </p:spPr>
        <p:txBody>
          <a:bodyPr/>
          <a:lstStyle/>
          <a:p>
            <a:r>
              <a:rPr lang="en-ZA" dirty="0"/>
              <a:t>GTA</a:t>
            </a:r>
          </a:p>
        </p:txBody>
      </p:sp>
      <p:sp>
        <p:nvSpPr>
          <p:cNvPr id="4" name="Rectangle: Rounded Corners 3">
            <a:extLst>
              <a:ext uri="{FF2B5EF4-FFF2-40B4-BE49-F238E27FC236}">
                <a16:creationId xmlns:a16="http://schemas.microsoft.com/office/drawing/2014/main" id="{9F38BAAD-D001-4F6A-98BA-32A4F467E38E}"/>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18" name="TextBox 17">
            <a:extLst>
              <a:ext uri="{FF2B5EF4-FFF2-40B4-BE49-F238E27FC236}">
                <a16:creationId xmlns:a16="http://schemas.microsoft.com/office/drawing/2014/main" id="{89E8A8EC-7DA8-4873-B5B1-8217DDF854DB}"/>
              </a:ext>
            </a:extLst>
          </p:cNvPr>
          <p:cNvSpPr txBox="1"/>
          <p:nvPr/>
        </p:nvSpPr>
        <p:spPr>
          <a:xfrm>
            <a:off x="2055954" y="1287538"/>
            <a:ext cx="9230774" cy="2800767"/>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solidFill>
                  <a:schemeClr val="bg2"/>
                </a:solidFill>
              </a:rPr>
              <a:t>A </a:t>
            </a:r>
            <a:r>
              <a:rPr lang="en-ZA" b="1" dirty="0" err="1">
                <a:solidFill>
                  <a:schemeClr val="bg2"/>
                </a:solidFill>
              </a:rPr>
              <a:t>ScriptHookV</a:t>
            </a:r>
            <a:r>
              <a:rPr lang="en-ZA" b="1" dirty="0">
                <a:solidFill>
                  <a:schemeClr val="bg2"/>
                </a:solidFill>
              </a:rPr>
              <a:t> script</a:t>
            </a:r>
          </a:p>
          <a:p>
            <a:pPr marL="742950" lvl="1" indent="-285750">
              <a:spcBef>
                <a:spcPts val="600"/>
              </a:spcBef>
              <a:spcAft>
                <a:spcPts val="600"/>
              </a:spcAft>
              <a:buSzPct val="120000"/>
              <a:buBlip>
                <a:blip r:embed="rId3"/>
              </a:buBlip>
            </a:pPr>
            <a:r>
              <a:rPr lang="en-ZA" b="1" dirty="0">
                <a:solidFill>
                  <a:schemeClr val="bg2"/>
                </a:solidFill>
              </a:rPr>
              <a:t>Car State</a:t>
            </a:r>
          </a:p>
          <a:p>
            <a:pPr marL="1200150" lvl="2" indent="-285750">
              <a:spcBef>
                <a:spcPts val="600"/>
              </a:spcBef>
              <a:spcAft>
                <a:spcPts val="600"/>
              </a:spcAft>
              <a:buSzPct val="120000"/>
              <a:buBlip>
                <a:blip r:embed="rId3"/>
              </a:buBlip>
            </a:pPr>
            <a:r>
              <a:rPr lang="en-ZA" dirty="0">
                <a:solidFill>
                  <a:schemeClr val="bg2"/>
                </a:solidFill>
              </a:rPr>
              <a:t>Speed</a:t>
            </a:r>
          </a:p>
          <a:p>
            <a:pPr marL="1200150" lvl="2" indent="-285750">
              <a:spcBef>
                <a:spcPts val="600"/>
              </a:spcBef>
              <a:spcAft>
                <a:spcPts val="600"/>
              </a:spcAft>
              <a:buSzPct val="120000"/>
              <a:buBlip>
                <a:blip r:embed="rId3"/>
              </a:buBlip>
            </a:pPr>
            <a:r>
              <a:rPr lang="en-ZA" dirty="0">
                <a:solidFill>
                  <a:schemeClr val="bg2"/>
                </a:solidFill>
              </a:rPr>
              <a:t>Steering Angle</a:t>
            </a:r>
          </a:p>
          <a:p>
            <a:pPr marL="1200150" lvl="2" indent="-285750">
              <a:spcBef>
                <a:spcPts val="600"/>
              </a:spcBef>
              <a:spcAft>
                <a:spcPts val="600"/>
              </a:spcAft>
              <a:buSzPct val="120000"/>
              <a:buBlip>
                <a:blip r:embed="rId3"/>
              </a:buBlip>
            </a:pPr>
            <a:r>
              <a:rPr lang="en-ZA" dirty="0">
                <a:solidFill>
                  <a:schemeClr val="bg2"/>
                </a:solidFill>
              </a:rPr>
              <a:t>Throttle &amp; Brake Power</a:t>
            </a:r>
          </a:p>
          <a:p>
            <a:pPr marL="285750" indent="-285750">
              <a:spcBef>
                <a:spcPts val="600"/>
              </a:spcBef>
              <a:spcAft>
                <a:spcPts val="600"/>
              </a:spcAft>
              <a:buSzPct val="120000"/>
              <a:buBlip>
                <a:blip r:embed="rId3"/>
              </a:buBlip>
            </a:pPr>
            <a:r>
              <a:rPr lang="en-ZA" b="1" dirty="0">
                <a:solidFill>
                  <a:schemeClr val="bg2"/>
                </a:solidFill>
              </a:rPr>
              <a:t>Very flexible and easy, </a:t>
            </a:r>
            <a:r>
              <a:rPr lang="en-ZA" dirty="0">
                <a:solidFill>
                  <a:schemeClr val="bg2"/>
                </a:solidFill>
              </a:rPr>
              <a:t>can get back fuel &amp; oil levels. Engine health, rotation, location, and much-much more</a:t>
            </a:r>
          </a:p>
        </p:txBody>
      </p:sp>
      <p:grpSp>
        <p:nvGrpSpPr>
          <p:cNvPr id="13" name="Group 12">
            <a:extLst>
              <a:ext uri="{FF2B5EF4-FFF2-40B4-BE49-F238E27FC236}">
                <a16:creationId xmlns:a16="http://schemas.microsoft.com/office/drawing/2014/main" id="{0D3B32B0-9DCC-4A4A-835B-B78CE38EC0FE}"/>
              </a:ext>
            </a:extLst>
          </p:cNvPr>
          <p:cNvGrpSpPr/>
          <p:nvPr/>
        </p:nvGrpSpPr>
        <p:grpSpPr>
          <a:xfrm>
            <a:off x="905272" y="2923590"/>
            <a:ext cx="1010819" cy="1010819"/>
            <a:chOff x="2818327" y="2986267"/>
            <a:chExt cx="855213" cy="855213"/>
          </a:xfrm>
        </p:grpSpPr>
        <p:sp>
          <p:nvSpPr>
            <p:cNvPr id="14" name="Oval 4471">
              <a:extLst>
                <a:ext uri="{FF2B5EF4-FFF2-40B4-BE49-F238E27FC236}">
                  <a16:creationId xmlns:a16="http://schemas.microsoft.com/office/drawing/2014/main" id="{AAD046FD-6083-45CC-A5A5-FAEB682718DE}"/>
                </a:ext>
              </a:extLst>
            </p:cNvPr>
            <p:cNvSpPr>
              <a:spLocks noChangeArrowheads="1"/>
            </p:cNvSpPr>
            <p:nvPr/>
          </p:nvSpPr>
          <p:spPr bwMode="auto">
            <a:xfrm>
              <a:off x="2818327" y="2986267"/>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15" name="Freeform 4619">
              <a:extLst>
                <a:ext uri="{FF2B5EF4-FFF2-40B4-BE49-F238E27FC236}">
                  <a16:creationId xmlns:a16="http://schemas.microsoft.com/office/drawing/2014/main" id="{61ED211D-961F-40C2-AE69-F0FB119D8052}"/>
                </a:ext>
              </a:extLst>
            </p:cNvPr>
            <p:cNvSpPr>
              <a:spLocks/>
            </p:cNvSpPr>
            <p:nvPr/>
          </p:nvSpPr>
          <p:spPr bwMode="auto">
            <a:xfrm>
              <a:off x="2921883" y="3089824"/>
              <a:ext cx="646937" cy="646937"/>
            </a:xfrm>
            <a:custGeom>
              <a:avLst/>
              <a:gdLst>
                <a:gd name="T0" fmla="*/ 168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8" y="360"/>
                  </a:moveTo>
                  <a:cubicBezTo>
                    <a:pt x="74" y="354"/>
                    <a:pt x="0" y="275"/>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6" name="Freeform 4620">
              <a:extLst>
                <a:ext uri="{FF2B5EF4-FFF2-40B4-BE49-F238E27FC236}">
                  <a16:creationId xmlns:a16="http://schemas.microsoft.com/office/drawing/2014/main" id="{12F089A2-2AEA-4676-AD04-F8B16DF911ED}"/>
                </a:ext>
              </a:extLst>
            </p:cNvPr>
            <p:cNvSpPr>
              <a:spLocks/>
            </p:cNvSpPr>
            <p:nvPr/>
          </p:nvSpPr>
          <p:spPr bwMode="auto">
            <a:xfrm>
              <a:off x="3245352" y="3413292"/>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7" name="Line 4621">
              <a:extLst>
                <a:ext uri="{FF2B5EF4-FFF2-40B4-BE49-F238E27FC236}">
                  <a16:creationId xmlns:a16="http://schemas.microsoft.com/office/drawing/2014/main" id="{66B5D308-969B-4148-B188-1785F81C46CE}"/>
                </a:ext>
              </a:extLst>
            </p:cNvPr>
            <p:cNvSpPr>
              <a:spLocks noChangeShapeType="1"/>
            </p:cNvSpPr>
            <p:nvPr/>
          </p:nvSpPr>
          <p:spPr bwMode="auto">
            <a:xfrm>
              <a:off x="3196483" y="3524993"/>
              <a:ext cx="108211"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19" name="Freeform 4622">
              <a:extLst>
                <a:ext uri="{FF2B5EF4-FFF2-40B4-BE49-F238E27FC236}">
                  <a16:creationId xmlns:a16="http://schemas.microsoft.com/office/drawing/2014/main" id="{D6A47420-D2D6-41F4-A96D-E54BF108B31D}"/>
                </a:ext>
              </a:extLst>
            </p:cNvPr>
            <p:cNvSpPr>
              <a:spLocks/>
            </p:cNvSpPr>
            <p:nvPr/>
          </p:nvSpPr>
          <p:spPr bwMode="auto">
            <a:xfrm>
              <a:off x="3132487" y="3264357"/>
              <a:ext cx="237365" cy="294379"/>
            </a:xfrm>
            <a:custGeom>
              <a:avLst/>
              <a:gdLst>
                <a:gd name="T0" fmla="*/ 96 w 132"/>
                <a:gd name="T1" fmla="*/ 124 h 164"/>
                <a:gd name="T2" fmla="*/ 132 w 132"/>
                <a:gd name="T3" fmla="*/ 65 h 164"/>
                <a:gd name="T4" fmla="*/ 66 w 132"/>
                <a:gd name="T5" fmla="*/ 0 h 164"/>
                <a:gd name="T6" fmla="*/ 0 w 132"/>
                <a:gd name="T7" fmla="*/ 65 h 164"/>
                <a:gd name="T8" fmla="*/ 36 w 132"/>
                <a:gd name="T9" fmla="*/ 124 h 164"/>
                <a:gd name="T10" fmla="*/ 36 w 132"/>
                <a:gd name="T11" fmla="*/ 164 h 164"/>
                <a:gd name="T12" fmla="*/ 96 w 132"/>
                <a:gd name="T13" fmla="*/ 164 h 164"/>
                <a:gd name="T14" fmla="*/ 96 w 132"/>
                <a:gd name="T15" fmla="*/ 12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4">
                  <a:moveTo>
                    <a:pt x="96" y="124"/>
                  </a:moveTo>
                  <a:cubicBezTo>
                    <a:pt x="117" y="113"/>
                    <a:pt x="132" y="91"/>
                    <a:pt x="132" y="65"/>
                  </a:cubicBezTo>
                  <a:cubicBezTo>
                    <a:pt x="132" y="29"/>
                    <a:pt x="102" y="0"/>
                    <a:pt x="66" y="0"/>
                  </a:cubicBezTo>
                  <a:cubicBezTo>
                    <a:pt x="30" y="0"/>
                    <a:pt x="0" y="29"/>
                    <a:pt x="0" y="65"/>
                  </a:cubicBezTo>
                  <a:cubicBezTo>
                    <a:pt x="0" y="91"/>
                    <a:pt x="15" y="113"/>
                    <a:pt x="36" y="124"/>
                  </a:cubicBezTo>
                  <a:cubicBezTo>
                    <a:pt x="36" y="164"/>
                    <a:pt x="36" y="164"/>
                    <a:pt x="36" y="164"/>
                  </a:cubicBezTo>
                  <a:cubicBezTo>
                    <a:pt x="96" y="164"/>
                    <a:pt x="96" y="164"/>
                    <a:pt x="96" y="164"/>
                  </a:cubicBezTo>
                  <a:lnTo>
                    <a:pt x="96" y="124"/>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0" name="Rectangle 4623">
              <a:extLst>
                <a:ext uri="{FF2B5EF4-FFF2-40B4-BE49-F238E27FC236}">
                  <a16:creationId xmlns:a16="http://schemas.microsoft.com/office/drawing/2014/main" id="{06735CC5-5CF4-471A-84DF-D83C3273884E}"/>
                </a:ext>
              </a:extLst>
            </p:cNvPr>
            <p:cNvSpPr>
              <a:spLocks noChangeArrowheads="1"/>
            </p:cNvSpPr>
            <p:nvPr/>
          </p:nvSpPr>
          <p:spPr bwMode="auto">
            <a:xfrm>
              <a:off x="3220917" y="3562227"/>
              <a:ext cx="60505" cy="25598"/>
            </a:xfrm>
            <a:prstGeom prst="rect">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1" name="Line 4624">
              <a:extLst>
                <a:ext uri="{FF2B5EF4-FFF2-40B4-BE49-F238E27FC236}">
                  <a16:creationId xmlns:a16="http://schemas.microsoft.com/office/drawing/2014/main" id="{E4ABA797-BF0E-4A82-B78E-8482CD8CCE54}"/>
                </a:ext>
              </a:extLst>
            </p:cNvPr>
            <p:cNvSpPr>
              <a:spLocks noChangeShapeType="1"/>
            </p:cNvSpPr>
            <p:nvPr/>
          </p:nvSpPr>
          <p:spPr bwMode="auto">
            <a:xfrm flipV="1">
              <a:off x="3251170" y="3198034"/>
              <a:ext cx="0" cy="3025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2" name="Line 4625">
              <a:extLst>
                <a:ext uri="{FF2B5EF4-FFF2-40B4-BE49-F238E27FC236}">
                  <a16:creationId xmlns:a16="http://schemas.microsoft.com/office/drawing/2014/main" id="{5A90249A-367C-4AD8-96C5-B4155BFC5F54}"/>
                </a:ext>
              </a:extLst>
            </p:cNvPr>
            <p:cNvSpPr>
              <a:spLocks noChangeShapeType="1"/>
            </p:cNvSpPr>
            <p:nvPr/>
          </p:nvSpPr>
          <p:spPr bwMode="auto">
            <a:xfrm flipH="1" flipV="1">
              <a:off x="3076636" y="3303918"/>
              <a:ext cx="30252" cy="12799"/>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3" name="Line 4626">
              <a:extLst>
                <a:ext uri="{FF2B5EF4-FFF2-40B4-BE49-F238E27FC236}">
                  <a16:creationId xmlns:a16="http://schemas.microsoft.com/office/drawing/2014/main" id="{1E150783-A51C-4BF2-94DD-D71C15DB2AFD}"/>
                </a:ext>
              </a:extLst>
            </p:cNvPr>
            <p:cNvSpPr>
              <a:spLocks noChangeShapeType="1"/>
            </p:cNvSpPr>
            <p:nvPr/>
          </p:nvSpPr>
          <p:spPr bwMode="auto">
            <a:xfrm flipH="1" flipV="1">
              <a:off x="3145286" y="3228287"/>
              <a:ext cx="17453" cy="25598"/>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4" name="Line 4627">
              <a:extLst>
                <a:ext uri="{FF2B5EF4-FFF2-40B4-BE49-F238E27FC236}">
                  <a16:creationId xmlns:a16="http://schemas.microsoft.com/office/drawing/2014/main" id="{8DA03172-DB4B-4CD1-BE2B-4EB32FF9165B}"/>
                </a:ext>
              </a:extLst>
            </p:cNvPr>
            <p:cNvSpPr>
              <a:spLocks noChangeShapeType="1"/>
            </p:cNvSpPr>
            <p:nvPr/>
          </p:nvSpPr>
          <p:spPr bwMode="auto">
            <a:xfrm flipV="1">
              <a:off x="3394287" y="3300427"/>
              <a:ext cx="26762" cy="1629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5" name="Line 4628">
              <a:extLst>
                <a:ext uri="{FF2B5EF4-FFF2-40B4-BE49-F238E27FC236}">
                  <a16:creationId xmlns:a16="http://schemas.microsoft.com/office/drawing/2014/main" id="{4E660924-3CCD-4F28-890D-0A03C704CAE4}"/>
                </a:ext>
              </a:extLst>
            </p:cNvPr>
            <p:cNvSpPr>
              <a:spLocks noChangeShapeType="1"/>
            </p:cNvSpPr>
            <p:nvPr/>
          </p:nvSpPr>
          <p:spPr bwMode="auto">
            <a:xfrm flipV="1">
              <a:off x="3338436" y="3227123"/>
              <a:ext cx="19780" cy="2676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6" name="Freeform 4629">
              <a:extLst>
                <a:ext uri="{FF2B5EF4-FFF2-40B4-BE49-F238E27FC236}">
                  <a16:creationId xmlns:a16="http://schemas.microsoft.com/office/drawing/2014/main" id="{7674B0CF-CA7E-43BE-8A66-7B12028E18C9}"/>
                </a:ext>
              </a:extLst>
            </p:cNvPr>
            <p:cNvSpPr>
              <a:spLocks/>
            </p:cNvSpPr>
            <p:nvPr/>
          </p:nvSpPr>
          <p:spPr bwMode="auto">
            <a:xfrm>
              <a:off x="3211609" y="3353951"/>
              <a:ext cx="91921" cy="59341"/>
            </a:xfrm>
            <a:custGeom>
              <a:avLst/>
              <a:gdLst>
                <a:gd name="T0" fmla="*/ 0 w 79"/>
                <a:gd name="T1" fmla="*/ 22 h 51"/>
                <a:gd name="T2" fmla="*/ 26 w 79"/>
                <a:gd name="T3" fmla="*/ 51 h 51"/>
                <a:gd name="T4" fmla="*/ 79 w 79"/>
                <a:gd name="T5" fmla="*/ 0 h 51"/>
              </a:gdLst>
              <a:ahLst/>
              <a:cxnLst>
                <a:cxn ang="0">
                  <a:pos x="T0" y="T1"/>
                </a:cxn>
                <a:cxn ang="0">
                  <a:pos x="T2" y="T3"/>
                </a:cxn>
                <a:cxn ang="0">
                  <a:pos x="T4" y="T5"/>
                </a:cxn>
              </a:cxnLst>
              <a:rect l="0" t="0" r="r" b="b"/>
              <a:pathLst>
                <a:path w="79" h="51">
                  <a:moveTo>
                    <a:pt x="0" y="22"/>
                  </a:moveTo>
                  <a:lnTo>
                    <a:pt x="26" y="51"/>
                  </a:lnTo>
                  <a:lnTo>
                    <a:pt x="79"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spTree>
    <p:extLst>
      <p:ext uri="{BB962C8B-B14F-4D97-AF65-F5344CB8AC3E}">
        <p14:creationId xmlns:p14="http://schemas.microsoft.com/office/powerpoint/2010/main" val="3585979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GTA Car State Script</a:t>
            </a:r>
          </a:p>
        </p:txBody>
      </p:sp>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v1.0.5</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976032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646CFF8-7F55-4BCC-B0C1-F6298E2D42DA}"/>
              </a:ext>
            </a:extLst>
          </p:cNvPr>
          <p:cNvSpPr>
            <a:spLocks noGrp="1"/>
          </p:cNvSpPr>
          <p:nvPr>
            <p:ph type="pic" sz="quarter" idx="10"/>
          </p:nvPr>
        </p:nvSpPr>
        <p:spPr/>
      </p:sp>
      <p:pic>
        <p:nvPicPr>
          <p:cNvPr id="4" name="Screen Recording 3">
            <a:hlinkClick r:id="" action="ppaction://media"/>
            <a:extLst>
              <a:ext uri="{FF2B5EF4-FFF2-40B4-BE49-F238E27FC236}">
                <a16:creationId xmlns:a16="http://schemas.microsoft.com/office/drawing/2014/main" id="{B952E1D5-EB49-4F0C-BE20-DEBE0C2F14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55638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Car State PUB/</a:t>
            </a:r>
            <a:r>
              <a:rPr lang="en-US" b="1" dirty="0">
                <a:latin typeface="Arial Nova Light" panose="020B0304020202020204" pitchFamily="34" charset="0"/>
              </a:rPr>
              <a:t>SUB</a:t>
            </a:r>
          </a:p>
        </p:txBody>
      </p:sp>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v1.0.5</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4017147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2D7E3D-7837-4C58-B266-10D269A7B5A6}"/>
              </a:ext>
            </a:extLst>
          </p:cNvPr>
          <p:cNvSpPr>
            <a:spLocks noGrp="1"/>
          </p:cNvSpPr>
          <p:nvPr>
            <p:ph type="pic" sz="quarter" idx="10"/>
          </p:nvPr>
        </p:nvSpPr>
        <p:spPr/>
      </p:sp>
      <p:pic>
        <p:nvPicPr>
          <p:cNvPr id="4" name="Screen Recording 3">
            <a:hlinkClick r:id="" action="ppaction://media"/>
            <a:extLst>
              <a:ext uri="{FF2B5EF4-FFF2-40B4-BE49-F238E27FC236}">
                <a16:creationId xmlns:a16="http://schemas.microsoft.com/office/drawing/2014/main" id="{1F68CFB4-704B-4548-8793-56C653F4B3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65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6CBB6141-907C-467D-A75C-1225C5B165D3}"/>
              </a:ext>
            </a:extLst>
          </p:cNvPr>
          <p:cNvSpPr/>
          <p:nvPr/>
        </p:nvSpPr>
        <p:spPr>
          <a:xfrm>
            <a:off x="3326135" y="4687357"/>
            <a:ext cx="6896349" cy="565177"/>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2800" dirty="0">
              <a:solidFill>
                <a:schemeClr val="tx1">
                  <a:lumMod val="95000"/>
                </a:schemeClr>
              </a:solidFill>
            </a:endParaRPr>
          </a:p>
        </p:txBody>
      </p:sp>
      <p:sp>
        <p:nvSpPr>
          <p:cNvPr id="6" name="Rectangle 5">
            <a:extLst>
              <a:ext uri="{FF2B5EF4-FFF2-40B4-BE49-F238E27FC236}">
                <a16:creationId xmlns:a16="http://schemas.microsoft.com/office/drawing/2014/main" id="{DA1614E7-2DFA-4440-8925-00117F5F65E3}"/>
              </a:ext>
            </a:extLst>
          </p:cNvPr>
          <p:cNvSpPr/>
          <p:nvPr/>
        </p:nvSpPr>
        <p:spPr>
          <a:xfrm>
            <a:off x="2615263" y="1313134"/>
            <a:ext cx="7990709" cy="4230356"/>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E26D7-4084-4F29-B992-F6BFE1A2ADC0}"/>
              </a:ext>
            </a:extLst>
          </p:cNvPr>
          <p:cNvSpPr>
            <a:spLocks noGrp="1"/>
          </p:cNvSpPr>
          <p:nvPr>
            <p:ph type="title"/>
          </p:nvPr>
        </p:nvSpPr>
        <p:spPr>
          <a:xfrm>
            <a:off x="407367" y="436418"/>
            <a:ext cx="922669" cy="227383"/>
          </a:xfrm>
        </p:spPr>
        <p:txBody>
          <a:bodyPr/>
          <a:lstStyle/>
          <a:p>
            <a:r>
              <a:rPr lang="en-US" dirty="0"/>
              <a:t>GTA</a:t>
            </a:r>
          </a:p>
        </p:txBody>
      </p:sp>
      <p:sp>
        <p:nvSpPr>
          <p:cNvPr id="7" name="Rectangle: Rounded Corners 6">
            <a:extLst>
              <a:ext uri="{FF2B5EF4-FFF2-40B4-BE49-F238E27FC236}">
                <a16:creationId xmlns:a16="http://schemas.microsoft.com/office/drawing/2014/main" id="{84B8EFAE-BC54-4A42-839D-8F719541CC2F}"/>
              </a:ext>
            </a:extLst>
          </p:cNvPr>
          <p:cNvSpPr/>
          <p:nvPr/>
        </p:nvSpPr>
        <p:spPr>
          <a:xfrm>
            <a:off x="6891556" y="1544465"/>
            <a:ext cx="3408732" cy="2550723"/>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en-ZA" sz="1600" dirty="0">
                <a:ln w="0"/>
                <a:solidFill>
                  <a:schemeClr val="tx1"/>
                </a:solidFill>
                <a:effectLst>
                  <a:outerShdw blurRad="38100" dist="19050" dir="2700000" algn="tl" rotWithShape="0">
                    <a:schemeClr val="dk1">
                      <a:alpha val="40000"/>
                    </a:schemeClr>
                  </a:outerShdw>
                </a:effectLst>
              </a:rPr>
              <a:t>Car State</a:t>
            </a:r>
          </a:p>
          <a:p>
            <a:pPr lvl="1" algn="ctr"/>
            <a:endParaRPr lang="en-ZA" sz="1600" dirty="0">
              <a:ln w="0"/>
              <a:solidFill>
                <a:schemeClr val="tx1"/>
              </a:solidFill>
              <a:effectLst>
                <a:outerShdw blurRad="38100" dist="19050" dir="2700000" algn="tl" rotWithShape="0">
                  <a:schemeClr val="dk1">
                    <a:alpha val="40000"/>
                  </a:schemeClr>
                </a:outerShdw>
              </a:effectLst>
            </a:endParaRPr>
          </a:p>
          <a:p>
            <a:pPr marL="742950" lvl="1" indent="-285750">
              <a:spcBef>
                <a:spcPts val="600"/>
              </a:spcBef>
              <a:spcAft>
                <a:spcPts val="600"/>
              </a:spcAft>
              <a:buSzPct val="120000"/>
              <a:buBlip>
                <a:blip r:embed="rId2"/>
              </a:buBlip>
            </a:pPr>
            <a:r>
              <a:rPr lang="en-ZA" sz="1600" dirty="0">
                <a:solidFill>
                  <a:schemeClr val="tx1"/>
                </a:solidFill>
              </a:rPr>
              <a:t>Speed</a:t>
            </a:r>
          </a:p>
          <a:p>
            <a:pPr marL="742950" lvl="1" indent="-285750">
              <a:spcBef>
                <a:spcPts val="600"/>
              </a:spcBef>
              <a:spcAft>
                <a:spcPts val="600"/>
              </a:spcAft>
              <a:buSzPct val="120000"/>
              <a:buBlip>
                <a:blip r:embed="rId2"/>
              </a:buBlip>
            </a:pPr>
            <a:r>
              <a:rPr lang="en-ZA" sz="1600" dirty="0">
                <a:solidFill>
                  <a:schemeClr val="tx1"/>
                </a:solidFill>
              </a:rPr>
              <a:t>Steering Angle</a:t>
            </a:r>
          </a:p>
          <a:p>
            <a:pPr marL="742950" lvl="1" indent="-285750">
              <a:spcBef>
                <a:spcPts val="600"/>
              </a:spcBef>
              <a:spcAft>
                <a:spcPts val="600"/>
              </a:spcAft>
              <a:buSzPct val="120000"/>
              <a:buBlip>
                <a:blip r:embed="rId2"/>
              </a:buBlip>
            </a:pPr>
            <a:r>
              <a:rPr lang="en-ZA" sz="1600" dirty="0">
                <a:solidFill>
                  <a:schemeClr val="tx1"/>
                </a:solidFill>
              </a:rPr>
              <a:t>Throttle &amp; Brake Power</a:t>
            </a:r>
            <a:endParaRPr lang="en-ZA" sz="1600" dirty="0">
              <a:ln w="0"/>
              <a:solidFill>
                <a:schemeClr val="tx1"/>
              </a:solidFill>
              <a:effectLst>
                <a:outerShdw blurRad="38100" dist="19050" dir="2700000" algn="tl" rotWithShape="0">
                  <a:schemeClr val="dk1">
                    <a:alpha val="40000"/>
                  </a:schemeClr>
                </a:outerShdw>
              </a:effectLst>
            </a:endParaRPr>
          </a:p>
          <a:p>
            <a:pPr lvl="1" algn="ctr"/>
            <a:endParaRPr lang="en-ZA" sz="1600" b="1" dirty="0">
              <a:ln w="0"/>
              <a:solidFill>
                <a:schemeClr val="tx1"/>
              </a:solidFill>
              <a:effectLst>
                <a:outerShdw blurRad="38100" dist="19050" dir="2700000" algn="tl" rotWithShape="0">
                  <a:schemeClr val="dk1">
                    <a:alpha val="40000"/>
                  </a:schemeClr>
                </a:outerShdw>
              </a:effectLst>
            </a:endParaRPr>
          </a:p>
          <a:p>
            <a:pPr lvl="1" algn="ctr"/>
            <a:endParaRPr lang="en-ZA" sz="1600" b="1"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a:extLst>
              <a:ext uri="{FF2B5EF4-FFF2-40B4-BE49-F238E27FC236}">
                <a16:creationId xmlns:a16="http://schemas.microsoft.com/office/drawing/2014/main" id="{2C41C443-3120-4D88-8712-1E60B19632B2}"/>
              </a:ext>
            </a:extLst>
          </p:cNvPr>
          <p:cNvSpPr/>
          <p:nvPr/>
        </p:nvSpPr>
        <p:spPr>
          <a:xfrm>
            <a:off x="2950998" y="1544465"/>
            <a:ext cx="3408732" cy="2550723"/>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gn="ctr"/>
            <a:r>
              <a:rPr lang="en-ZA" dirty="0">
                <a:ln w="0"/>
                <a:solidFill>
                  <a:schemeClr val="tx1"/>
                </a:solidFill>
                <a:effectLst>
                  <a:outerShdw blurRad="38100" dist="19050" dir="2700000" algn="tl" rotWithShape="0">
                    <a:schemeClr val="dk1">
                      <a:alpha val="40000"/>
                    </a:schemeClr>
                  </a:outerShdw>
                </a:effectLst>
              </a:rPr>
              <a:t>Screen/Video</a:t>
            </a:r>
          </a:p>
        </p:txBody>
      </p:sp>
      <p:sp>
        <p:nvSpPr>
          <p:cNvPr id="22" name="Rectangle: Rounded Corners 21">
            <a:extLst>
              <a:ext uri="{FF2B5EF4-FFF2-40B4-BE49-F238E27FC236}">
                <a16:creationId xmlns:a16="http://schemas.microsoft.com/office/drawing/2014/main" id="{5A5075AF-772F-41F7-BF96-46C73A0A3B4A}"/>
              </a:ext>
            </a:extLst>
          </p:cNvPr>
          <p:cNvSpPr/>
          <p:nvPr/>
        </p:nvSpPr>
        <p:spPr>
          <a:xfrm>
            <a:off x="3173735" y="4534957"/>
            <a:ext cx="6896349" cy="565177"/>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400" dirty="0">
                <a:ln w="0"/>
                <a:solidFill>
                  <a:schemeClr val="tx1"/>
                </a:solidFill>
                <a:effectLst>
                  <a:outerShdw blurRad="38100" dist="19050" dir="2700000" algn="tl" rotWithShape="0">
                    <a:schemeClr val="dk1">
                      <a:alpha val="40000"/>
                    </a:schemeClr>
                  </a:outerShdw>
                </a:effectLst>
              </a:rPr>
              <a:t>\</a:t>
            </a:r>
            <a:endParaRPr lang="en-ZA" sz="2800" dirty="0">
              <a:solidFill>
                <a:schemeClr val="tx1">
                  <a:lumMod val="95000"/>
                </a:schemeClr>
              </a:solidFill>
            </a:endParaRPr>
          </a:p>
        </p:txBody>
      </p:sp>
      <p:pic>
        <p:nvPicPr>
          <p:cNvPr id="13" name="Picture 2" descr="GTA MODS - Photos | Facebook">
            <a:extLst>
              <a:ext uri="{FF2B5EF4-FFF2-40B4-BE49-F238E27FC236}">
                <a16:creationId xmlns:a16="http://schemas.microsoft.com/office/drawing/2014/main" id="{966420C7-C8BD-4BCC-B6EC-99E9428F0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825" y="2185839"/>
            <a:ext cx="1726345" cy="9667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E673F9C-9DBD-40A0-948F-A68C348981FC}"/>
              </a:ext>
            </a:extLst>
          </p:cNvPr>
          <p:cNvSpPr/>
          <p:nvPr/>
        </p:nvSpPr>
        <p:spPr>
          <a:xfrm>
            <a:off x="3021335" y="4382557"/>
            <a:ext cx="6896349" cy="565177"/>
          </a:xfrm>
          <a:prstGeom prst="roundRect">
            <a:avLst>
              <a:gd name="adj" fmla="val 12508"/>
            </a:avLst>
          </a:prstGeom>
          <a:solidFill>
            <a:srgbClr val="F0CD16"/>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ln w="0"/>
                <a:solidFill>
                  <a:schemeClr val="tx1"/>
                </a:solidFill>
                <a:effectLst>
                  <a:outerShdw blurRad="38100" dist="19050" dir="2700000" algn="tl" rotWithShape="0">
                    <a:schemeClr val="dk1">
                      <a:alpha val="40000"/>
                    </a:schemeClr>
                  </a:outerShdw>
                </a:effectLst>
              </a:rPr>
              <a:t>Trip</a:t>
            </a:r>
            <a:endParaRPr lang="en-ZA" sz="2800" dirty="0">
              <a:solidFill>
                <a:schemeClr val="tx1">
                  <a:lumMod val="95000"/>
                </a:schemeClr>
              </a:solidFill>
            </a:endParaRPr>
          </a:p>
        </p:txBody>
      </p:sp>
      <p:pic>
        <p:nvPicPr>
          <p:cNvPr id="28" name="Picture 27" descr="A picture containing text, sign, electronics&#10;&#10;Description automatically generated">
            <a:extLst>
              <a:ext uri="{FF2B5EF4-FFF2-40B4-BE49-F238E27FC236}">
                <a16:creationId xmlns:a16="http://schemas.microsoft.com/office/drawing/2014/main" id="{01D607AB-C955-42AA-A003-DB9B8E0CC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569" y="3400711"/>
            <a:ext cx="1374721" cy="513785"/>
          </a:xfrm>
          <a:prstGeom prst="rect">
            <a:avLst/>
          </a:prstGeom>
        </p:spPr>
      </p:pic>
      <p:sp>
        <p:nvSpPr>
          <p:cNvPr id="29" name="TextBox 28">
            <a:extLst>
              <a:ext uri="{FF2B5EF4-FFF2-40B4-BE49-F238E27FC236}">
                <a16:creationId xmlns:a16="http://schemas.microsoft.com/office/drawing/2014/main" id="{3D83D86F-19C3-46C3-9A3C-4BE0FB53F9EE}"/>
              </a:ext>
            </a:extLst>
          </p:cNvPr>
          <p:cNvSpPr txBox="1"/>
          <p:nvPr/>
        </p:nvSpPr>
        <p:spPr>
          <a:xfrm>
            <a:off x="4933945" y="3332608"/>
            <a:ext cx="381273" cy="646331"/>
          </a:xfrm>
          <a:prstGeom prst="rect">
            <a:avLst/>
          </a:prstGeom>
          <a:noFill/>
        </p:spPr>
        <p:txBody>
          <a:bodyPr wrap="square" rtlCol="0">
            <a:spAutoFit/>
          </a:bodyPr>
          <a:lstStyle/>
          <a:p>
            <a:r>
              <a:rPr lang="en-US" sz="3600" dirty="0">
                <a:solidFill>
                  <a:schemeClr val="bg2">
                    <a:lumMod val="75000"/>
                  </a:schemeClr>
                </a:solidFill>
              </a:rPr>
              <a:t>+</a:t>
            </a:r>
            <a:endParaRPr lang="en-US" dirty="0">
              <a:solidFill>
                <a:schemeClr val="bg2">
                  <a:lumMod val="75000"/>
                </a:schemeClr>
              </a:solidFill>
            </a:endParaRPr>
          </a:p>
        </p:txBody>
      </p:sp>
      <p:sp>
        <p:nvSpPr>
          <p:cNvPr id="30" name="Rectangle: Rounded Corners 29">
            <a:extLst>
              <a:ext uri="{FF2B5EF4-FFF2-40B4-BE49-F238E27FC236}">
                <a16:creationId xmlns:a16="http://schemas.microsoft.com/office/drawing/2014/main" id="{762AEC20-C1BC-4555-B6A2-D35ED27A20D0}"/>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grpSp>
        <p:nvGrpSpPr>
          <p:cNvPr id="31" name="Group 30">
            <a:extLst>
              <a:ext uri="{FF2B5EF4-FFF2-40B4-BE49-F238E27FC236}">
                <a16:creationId xmlns:a16="http://schemas.microsoft.com/office/drawing/2014/main" id="{D4836A3B-3D50-4DB4-9A5D-997FACBB878B}"/>
              </a:ext>
            </a:extLst>
          </p:cNvPr>
          <p:cNvGrpSpPr/>
          <p:nvPr/>
        </p:nvGrpSpPr>
        <p:grpSpPr>
          <a:xfrm>
            <a:off x="905272" y="2923590"/>
            <a:ext cx="1010819" cy="1010819"/>
            <a:chOff x="2818327" y="2986267"/>
            <a:chExt cx="855213" cy="855213"/>
          </a:xfrm>
        </p:grpSpPr>
        <p:sp>
          <p:nvSpPr>
            <p:cNvPr id="32" name="Oval 4471">
              <a:extLst>
                <a:ext uri="{FF2B5EF4-FFF2-40B4-BE49-F238E27FC236}">
                  <a16:creationId xmlns:a16="http://schemas.microsoft.com/office/drawing/2014/main" id="{D1799914-E04A-4191-919E-B273AF6FBA2F}"/>
                </a:ext>
              </a:extLst>
            </p:cNvPr>
            <p:cNvSpPr>
              <a:spLocks noChangeArrowheads="1"/>
            </p:cNvSpPr>
            <p:nvPr/>
          </p:nvSpPr>
          <p:spPr bwMode="auto">
            <a:xfrm>
              <a:off x="2818327" y="2986267"/>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33" name="Freeform 4619">
              <a:extLst>
                <a:ext uri="{FF2B5EF4-FFF2-40B4-BE49-F238E27FC236}">
                  <a16:creationId xmlns:a16="http://schemas.microsoft.com/office/drawing/2014/main" id="{E2F7B2EF-1563-4092-A1B9-77DD63521E1F}"/>
                </a:ext>
              </a:extLst>
            </p:cNvPr>
            <p:cNvSpPr>
              <a:spLocks/>
            </p:cNvSpPr>
            <p:nvPr/>
          </p:nvSpPr>
          <p:spPr bwMode="auto">
            <a:xfrm>
              <a:off x="2921883" y="3089824"/>
              <a:ext cx="646937" cy="646937"/>
            </a:xfrm>
            <a:custGeom>
              <a:avLst/>
              <a:gdLst>
                <a:gd name="T0" fmla="*/ 168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8" y="360"/>
                  </a:moveTo>
                  <a:cubicBezTo>
                    <a:pt x="74" y="354"/>
                    <a:pt x="0" y="275"/>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4" name="Freeform 4620">
              <a:extLst>
                <a:ext uri="{FF2B5EF4-FFF2-40B4-BE49-F238E27FC236}">
                  <a16:creationId xmlns:a16="http://schemas.microsoft.com/office/drawing/2014/main" id="{E313F519-B3EF-46D6-8B9D-A2D41D5819D1}"/>
                </a:ext>
              </a:extLst>
            </p:cNvPr>
            <p:cNvSpPr>
              <a:spLocks/>
            </p:cNvSpPr>
            <p:nvPr/>
          </p:nvSpPr>
          <p:spPr bwMode="auto">
            <a:xfrm>
              <a:off x="3245352" y="3413292"/>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5" name="Line 4621">
              <a:extLst>
                <a:ext uri="{FF2B5EF4-FFF2-40B4-BE49-F238E27FC236}">
                  <a16:creationId xmlns:a16="http://schemas.microsoft.com/office/drawing/2014/main" id="{32C1B52D-4413-4DC7-8664-3649C51BF4A7}"/>
                </a:ext>
              </a:extLst>
            </p:cNvPr>
            <p:cNvSpPr>
              <a:spLocks noChangeShapeType="1"/>
            </p:cNvSpPr>
            <p:nvPr/>
          </p:nvSpPr>
          <p:spPr bwMode="auto">
            <a:xfrm>
              <a:off x="3196483" y="3524993"/>
              <a:ext cx="108211"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6" name="Freeform 4622">
              <a:extLst>
                <a:ext uri="{FF2B5EF4-FFF2-40B4-BE49-F238E27FC236}">
                  <a16:creationId xmlns:a16="http://schemas.microsoft.com/office/drawing/2014/main" id="{24C2CC9B-4715-4B9A-B6A6-25CEAFF6E913}"/>
                </a:ext>
              </a:extLst>
            </p:cNvPr>
            <p:cNvSpPr>
              <a:spLocks/>
            </p:cNvSpPr>
            <p:nvPr/>
          </p:nvSpPr>
          <p:spPr bwMode="auto">
            <a:xfrm>
              <a:off x="3132487" y="3264357"/>
              <a:ext cx="237365" cy="294379"/>
            </a:xfrm>
            <a:custGeom>
              <a:avLst/>
              <a:gdLst>
                <a:gd name="T0" fmla="*/ 96 w 132"/>
                <a:gd name="T1" fmla="*/ 124 h 164"/>
                <a:gd name="T2" fmla="*/ 132 w 132"/>
                <a:gd name="T3" fmla="*/ 65 h 164"/>
                <a:gd name="T4" fmla="*/ 66 w 132"/>
                <a:gd name="T5" fmla="*/ 0 h 164"/>
                <a:gd name="T6" fmla="*/ 0 w 132"/>
                <a:gd name="T7" fmla="*/ 65 h 164"/>
                <a:gd name="T8" fmla="*/ 36 w 132"/>
                <a:gd name="T9" fmla="*/ 124 h 164"/>
                <a:gd name="T10" fmla="*/ 36 w 132"/>
                <a:gd name="T11" fmla="*/ 164 h 164"/>
                <a:gd name="T12" fmla="*/ 96 w 132"/>
                <a:gd name="T13" fmla="*/ 164 h 164"/>
                <a:gd name="T14" fmla="*/ 96 w 132"/>
                <a:gd name="T15" fmla="*/ 12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4">
                  <a:moveTo>
                    <a:pt x="96" y="124"/>
                  </a:moveTo>
                  <a:cubicBezTo>
                    <a:pt x="117" y="113"/>
                    <a:pt x="132" y="91"/>
                    <a:pt x="132" y="65"/>
                  </a:cubicBezTo>
                  <a:cubicBezTo>
                    <a:pt x="132" y="29"/>
                    <a:pt x="102" y="0"/>
                    <a:pt x="66" y="0"/>
                  </a:cubicBezTo>
                  <a:cubicBezTo>
                    <a:pt x="30" y="0"/>
                    <a:pt x="0" y="29"/>
                    <a:pt x="0" y="65"/>
                  </a:cubicBezTo>
                  <a:cubicBezTo>
                    <a:pt x="0" y="91"/>
                    <a:pt x="15" y="113"/>
                    <a:pt x="36" y="124"/>
                  </a:cubicBezTo>
                  <a:cubicBezTo>
                    <a:pt x="36" y="164"/>
                    <a:pt x="36" y="164"/>
                    <a:pt x="36" y="164"/>
                  </a:cubicBezTo>
                  <a:cubicBezTo>
                    <a:pt x="96" y="164"/>
                    <a:pt x="96" y="164"/>
                    <a:pt x="96" y="164"/>
                  </a:cubicBezTo>
                  <a:lnTo>
                    <a:pt x="96" y="124"/>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7" name="Rectangle 4623">
              <a:extLst>
                <a:ext uri="{FF2B5EF4-FFF2-40B4-BE49-F238E27FC236}">
                  <a16:creationId xmlns:a16="http://schemas.microsoft.com/office/drawing/2014/main" id="{1E67B8DE-C7FC-4B25-BC0F-3B1938E2F11E}"/>
                </a:ext>
              </a:extLst>
            </p:cNvPr>
            <p:cNvSpPr>
              <a:spLocks noChangeArrowheads="1"/>
            </p:cNvSpPr>
            <p:nvPr/>
          </p:nvSpPr>
          <p:spPr bwMode="auto">
            <a:xfrm>
              <a:off x="3220917" y="3562227"/>
              <a:ext cx="60505" cy="25598"/>
            </a:xfrm>
            <a:prstGeom prst="rect">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8" name="Line 4624">
              <a:extLst>
                <a:ext uri="{FF2B5EF4-FFF2-40B4-BE49-F238E27FC236}">
                  <a16:creationId xmlns:a16="http://schemas.microsoft.com/office/drawing/2014/main" id="{AC47B19A-2B55-4E44-8F43-8A518973D00E}"/>
                </a:ext>
              </a:extLst>
            </p:cNvPr>
            <p:cNvSpPr>
              <a:spLocks noChangeShapeType="1"/>
            </p:cNvSpPr>
            <p:nvPr/>
          </p:nvSpPr>
          <p:spPr bwMode="auto">
            <a:xfrm flipV="1">
              <a:off x="3251170" y="3198034"/>
              <a:ext cx="0" cy="3025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9" name="Line 4625">
              <a:extLst>
                <a:ext uri="{FF2B5EF4-FFF2-40B4-BE49-F238E27FC236}">
                  <a16:creationId xmlns:a16="http://schemas.microsoft.com/office/drawing/2014/main" id="{DA08CDED-4B92-4E1A-8082-A8AF6427D77A}"/>
                </a:ext>
              </a:extLst>
            </p:cNvPr>
            <p:cNvSpPr>
              <a:spLocks noChangeShapeType="1"/>
            </p:cNvSpPr>
            <p:nvPr/>
          </p:nvSpPr>
          <p:spPr bwMode="auto">
            <a:xfrm flipH="1" flipV="1">
              <a:off x="3076636" y="3303918"/>
              <a:ext cx="30252" cy="12799"/>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0" name="Line 4626">
              <a:extLst>
                <a:ext uri="{FF2B5EF4-FFF2-40B4-BE49-F238E27FC236}">
                  <a16:creationId xmlns:a16="http://schemas.microsoft.com/office/drawing/2014/main" id="{B71EEEC0-0863-45C0-899E-D58DFC779D19}"/>
                </a:ext>
              </a:extLst>
            </p:cNvPr>
            <p:cNvSpPr>
              <a:spLocks noChangeShapeType="1"/>
            </p:cNvSpPr>
            <p:nvPr/>
          </p:nvSpPr>
          <p:spPr bwMode="auto">
            <a:xfrm flipH="1" flipV="1">
              <a:off x="3145286" y="3228287"/>
              <a:ext cx="17453" cy="25598"/>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1" name="Line 4627">
              <a:extLst>
                <a:ext uri="{FF2B5EF4-FFF2-40B4-BE49-F238E27FC236}">
                  <a16:creationId xmlns:a16="http://schemas.microsoft.com/office/drawing/2014/main" id="{CECAE79B-209F-4148-8D01-7B0B806EFE01}"/>
                </a:ext>
              </a:extLst>
            </p:cNvPr>
            <p:cNvSpPr>
              <a:spLocks noChangeShapeType="1"/>
            </p:cNvSpPr>
            <p:nvPr/>
          </p:nvSpPr>
          <p:spPr bwMode="auto">
            <a:xfrm flipV="1">
              <a:off x="3394287" y="3300427"/>
              <a:ext cx="26762" cy="1629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2" name="Line 4628">
              <a:extLst>
                <a:ext uri="{FF2B5EF4-FFF2-40B4-BE49-F238E27FC236}">
                  <a16:creationId xmlns:a16="http://schemas.microsoft.com/office/drawing/2014/main" id="{6CF8E3C2-ED7B-4B7C-BD1F-6BFE532E7581}"/>
                </a:ext>
              </a:extLst>
            </p:cNvPr>
            <p:cNvSpPr>
              <a:spLocks noChangeShapeType="1"/>
            </p:cNvSpPr>
            <p:nvPr/>
          </p:nvSpPr>
          <p:spPr bwMode="auto">
            <a:xfrm flipV="1">
              <a:off x="3338436" y="3227123"/>
              <a:ext cx="19780" cy="26762"/>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43" name="Freeform 4629">
              <a:extLst>
                <a:ext uri="{FF2B5EF4-FFF2-40B4-BE49-F238E27FC236}">
                  <a16:creationId xmlns:a16="http://schemas.microsoft.com/office/drawing/2014/main" id="{F5EF4550-3411-48E3-BFA2-FD0CEA480653}"/>
                </a:ext>
              </a:extLst>
            </p:cNvPr>
            <p:cNvSpPr>
              <a:spLocks/>
            </p:cNvSpPr>
            <p:nvPr/>
          </p:nvSpPr>
          <p:spPr bwMode="auto">
            <a:xfrm>
              <a:off x="3211609" y="3353951"/>
              <a:ext cx="91921" cy="59341"/>
            </a:xfrm>
            <a:custGeom>
              <a:avLst/>
              <a:gdLst>
                <a:gd name="T0" fmla="*/ 0 w 79"/>
                <a:gd name="T1" fmla="*/ 22 h 51"/>
                <a:gd name="T2" fmla="*/ 26 w 79"/>
                <a:gd name="T3" fmla="*/ 51 h 51"/>
                <a:gd name="T4" fmla="*/ 79 w 79"/>
                <a:gd name="T5" fmla="*/ 0 h 51"/>
              </a:gdLst>
              <a:ahLst/>
              <a:cxnLst>
                <a:cxn ang="0">
                  <a:pos x="T0" y="T1"/>
                </a:cxn>
                <a:cxn ang="0">
                  <a:pos x="T2" y="T3"/>
                </a:cxn>
                <a:cxn ang="0">
                  <a:pos x="T4" y="T5"/>
                </a:cxn>
              </a:cxnLst>
              <a:rect l="0" t="0" r="r" b="b"/>
              <a:pathLst>
                <a:path w="79" h="51">
                  <a:moveTo>
                    <a:pt x="0" y="22"/>
                  </a:moveTo>
                  <a:lnTo>
                    <a:pt x="26" y="51"/>
                  </a:lnTo>
                  <a:lnTo>
                    <a:pt x="79"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spTree>
    <p:extLst>
      <p:ext uri="{BB962C8B-B14F-4D97-AF65-F5344CB8AC3E}">
        <p14:creationId xmlns:p14="http://schemas.microsoft.com/office/powerpoint/2010/main" val="158407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descr="A picture containing text, clock, clipart, sign&#10;&#10;Description automatically generated">
            <a:extLst>
              <a:ext uri="{FF2B5EF4-FFF2-40B4-BE49-F238E27FC236}">
                <a16:creationId xmlns:a16="http://schemas.microsoft.com/office/drawing/2014/main" id="{82C96B52-427E-4686-BCDE-2A853D89B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05" y="5758849"/>
            <a:ext cx="1747888" cy="642853"/>
          </a:xfrm>
          <a:prstGeom prst="rect">
            <a:avLst/>
          </a:prstGeom>
        </p:spPr>
      </p:pic>
      <p:sp>
        <p:nvSpPr>
          <p:cNvPr id="5" name="Title 1">
            <a:extLst>
              <a:ext uri="{FF2B5EF4-FFF2-40B4-BE49-F238E27FC236}">
                <a16:creationId xmlns:a16="http://schemas.microsoft.com/office/drawing/2014/main" id="{D94A085C-A5CA-4DFF-B9C0-EEAA35EE964D}"/>
              </a:ext>
            </a:extLst>
          </p:cNvPr>
          <p:cNvSpPr txBox="1">
            <a:spLocks/>
          </p:cNvSpPr>
          <p:nvPr/>
        </p:nvSpPr>
        <p:spPr>
          <a:xfrm>
            <a:off x="5130121" y="1066800"/>
            <a:ext cx="6661245" cy="1514744"/>
          </a:xfrm>
          <a:prstGeom prst="rect">
            <a:avLst/>
          </a:prstGeom>
        </p:spPr>
        <p:txBody>
          <a:bodyPr vert="horz" lIns="0" tIns="0" rIns="0" bIns="0" rtlCol="0" anchor="ctr">
            <a:normAutofit fontScale="82500" lnSpcReduction="20000"/>
          </a:bodyPr>
          <a:lstStyle>
            <a:lvl1pPr marL="0" algn="r" defTabSz="914400" rtl="0" eaLnBrk="1" latinLnBrk="0" hangingPunct="1">
              <a:lnSpc>
                <a:spcPts val="5500"/>
              </a:lnSpc>
              <a:spcBef>
                <a:spcPct val="0"/>
              </a:spcBef>
              <a:buNone/>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4000" dirty="0">
                <a:solidFill>
                  <a:srgbClr val="DD2726"/>
                </a:solidFill>
              </a:rPr>
              <a:t>SELF-DRIVING</a:t>
            </a:r>
            <a:r>
              <a:rPr lang="en-US" sz="3100" b="0" dirty="0">
                <a:solidFill>
                  <a:srgbClr val="001E63"/>
                </a:solidFill>
              </a:rPr>
              <a:t> cars using </a:t>
            </a:r>
            <a:r>
              <a:rPr lang="en-US" sz="4000" dirty="0">
                <a:solidFill>
                  <a:srgbClr val="001E63"/>
                </a:solidFill>
              </a:rPr>
              <a:t>GTA</a:t>
            </a:r>
            <a:r>
              <a:rPr lang="en-US" sz="3100" b="0" dirty="0">
                <a:solidFill>
                  <a:srgbClr val="001E63"/>
                </a:solidFill>
              </a:rPr>
              <a:t> and </a:t>
            </a:r>
            <a:r>
              <a:rPr lang="en-US" sz="4000" dirty="0">
                <a:solidFill>
                  <a:srgbClr val="001E63"/>
                </a:solidFill>
              </a:rPr>
              <a:t>DEEP LEARNING</a:t>
            </a:r>
            <a:br>
              <a:rPr lang="en-US" sz="2700" b="0" dirty="0">
                <a:solidFill>
                  <a:srgbClr val="001E63"/>
                </a:solidFill>
              </a:rPr>
            </a:br>
            <a:endParaRPr lang="en-US" sz="1200" b="0" dirty="0">
              <a:solidFill>
                <a:srgbClr val="001E63"/>
              </a:solidFill>
              <a:latin typeface="Arial Nova Light" panose="020B0304020202020204" pitchFamily="34" charset="0"/>
            </a:endParaRPr>
          </a:p>
        </p:txBody>
      </p:sp>
      <p:sp>
        <p:nvSpPr>
          <p:cNvPr id="9" name="Title 1">
            <a:extLst>
              <a:ext uri="{FF2B5EF4-FFF2-40B4-BE49-F238E27FC236}">
                <a16:creationId xmlns:a16="http://schemas.microsoft.com/office/drawing/2014/main" id="{D4C62553-3E21-404F-B19B-2303887B251B}"/>
              </a:ext>
            </a:extLst>
          </p:cNvPr>
          <p:cNvSpPr>
            <a:spLocks noGrp="1"/>
          </p:cNvSpPr>
          <p:nvPr>
            <p:ph type="title"/>
          </p:nvPr>
        </p:nvSpPr>
        <p:spPr>
          <a:xfrm>
            <a:off x="10195832" y="3833253"/>
            <a:ext cx="1735494" cy="553655"/>
          </a:xfrm>
        </p:spPr>
        <p:txBody>
          <a:bodyPr anchor="t">
            <a:normAutofit/>
          </a:bodyPr>
          <a:lstStyle/>
          <a:p>
            <a:pPr algn="ctr">
              <a:lnSpc>
                <a:spcPct val="100000"/>
              </a:lnSpc>
            </a:pPr>
            <a:r>
              <a:rPr lang="en-US" sz="1600" b="0" dirty="0">
                <a:solidFill>
                  <a:schemeClr val="tx2">
                    <a:lumMod val="50000"/>
                  </a:schemeClr>
                </a:solidFill>
                <a:latin typeface="Arial Nova Light" panose="020B0304020202020204" pitchFamily="34" charset="0"/>
              </a:rPr>
              <a:t>@rudigrobler</a:t>
            </a:r>
            <a:br>
              <a:rPr lang="en-US" sz="1600" b="0" dirty="0">
                <a:solidFill>
                  <a:schemeClr val="tx2">
                    <a:lumMod val="50000"/>
                  </a:schemeClr>
                </a:solidFill>
                <a:latin typeface="Arial Nova Light" panose="020B0304020202020204" pitchFamily="34" charset="0"/>
              </a:rPr>
            </a:br>
            <a:r>
              <a:rPr lang="en-ZA" sz="1000" b="0" spc="20" dirty="0">
                <a:solidFill>
                  <a:schemeClr val="tx2">
                    <a:lumMod val="50000"/>
                  </a:schemeClr>
                </a:solidFill>
                <a:latin typeface="Arial Nova Light" panose="020B0304020202020204" pitchFamily="34" charset="0"/>
              </a:rPr>
              <a:t>v1.0.6</a:t>
            </a:r>
            <a:endParaRPr lang="en-ZA" sz="1000" b="0" dirty="0">
              <a:solidFill>
                <a:schemeClr val="tx2">
                  <a:lumMod val="50000"/>
                </a:schemeClr>
              </a:solidFill>
              <a:latin typeface="Arial Nova Light" panose="020B0304020202020204" pitchFamily="34" charset="0"/>
            </a:endParaRPr>
          </a:p>
        </p:txBody>
      </p:sp>
      <p:sp>
        <p:nvSpPr>
          <p:cNvPr id="6" name="Rectangle 5">
            <a:extLst>
              <a:ext uri="{FF2B5EF4-FFF2-40B4-BE49-F238E27FC236}">
                <a16:creationId xmlns:a16="http://schemas.microsoft.com/office/drawing/2014/main" id="{EB57558B-D2D7-44B0-9FD1-43FBA0D9DE57}"/>
              </a:ext>
            </a:extLst>
          </p:cNvPr>
          <p:cNvSpPr/>
          <p:nvPr/>
        </p:nvSpPr>
        <p:spPr>
          <a:xfrm>
            <a:off x="0" y="0"/>
            <a:ext cx="3200400" cy="6858000"/>
          </a:xfrm>
          <a:prstGeom prst="rect">
            <a:avLst/>
          </a:prstGeom>
          <a:solidFill>
            <a:srgbClr val="DD2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10;&#10;Description automatically generated">
            <a:extLst>
              <a:ext uri="{FF2B5EF4-FFF2-40B4-BE49-F238E27FC236}">
                <a16:creationId xmlns:a16="http://schemas.microsoft.com/office/drawing/2014/main" id="{2758AC14-E8C6-4BC9-9C5C-0D32819548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0845" y="2581544"/>
            <a:ext cx="1165467" cy="1165467"/>
          </a:xfrm>
          <a:prstGeom prst="ellipse">
            <a:avLst/>
          </a:prstGeom>
          <a:solidFill>
            <a:srgbClr val="DC2524"/>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21463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79D85F8-651E-4DF1-8E06-0D295E691FFB}"/>
              </a:ext>
            </a:extLst>
          </p:cNvPr>
          <p:cNvSpPr/>
          <p:nvPr/>
        </p:nvSpPr>
        <p:spPr>
          <a:xfrm>
            <a:off x="491464" y="1125537"/>
            <a:ext cx="892168" cy="4751387"/>
          </a:xfrm>
          <a:prstGeom prst="roundRect">
            <a:avLst>
              <a:gd name="adj" fmla="val 12508"/>
            </a:avLst>
          </a:prstGeom>
          <a:solidFill>
            <a:srgbClr val="F0CD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5" name="TextBox 4">
            <a:extLst>
              <a:ext uri="{FF2B5EF4-FFF2-40B4-BE49-F238E27FC236}">
                <a16:creationId xmlns:a16="http://schemas.microsoft.com/office/drawing/2014/main" id="{0BAA86FA-AECF-4A1B-96B2-E5A6B947813A}"/>
              </a:ext>
            </a:extLst>
          </p:cNvPr>
          <p:cNvSpPr txBox="1"/>
          <p:nvPr/>
        </p:nvSpPr>
        <p:spPr>
          <a:xfrm>
            <a:off x="2014036" y="1125538"/>
            <a:ext cx="5998211" cy="3816429"/>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sz="1600" b="1" dirty="0">
                <a:solidFill>
                  <a:schemeClr val="bg2"/>
                </a:solidFill>
              </a:rPr>
              <a:t>Trips </a:t>
            </a:r>
            <a:r>
              <a:rPr lang="en-ZA" sz="1600" dirty="0">
                <a:solidFill>
                  <a:schemeClr val="bg2"/>
                </a:solidFill>
              </a:rPr>
              <a:t>end to end travelling from point A to point B. Typically 10 minutes of travel, recorded at 7 fps.</a:t>
            </a:r>
          </a:p>
          <a:p>
            <a:pPr marL="742950" lvl="1" indent="-285750">
              <a:spcBef>
                <a:spcPts val="600"/>
              </a:spcBef>
              <a:spcAft>
                <a:spcPts val="600"/>
              </a:spcAft>
              <a:buSzPct val="120000"/>
              <a:buBlip>
                <a:blip r:embed="rId3"/>
              </a:buBlip>
            </a:pPr>
            <a:r>
              <a:rPr lang="en-ZA" sz="1600" b="1" dirty="0">
                <a:solidFill>
                  <a:schemeClr val="bg2"/>
                </a:solidFill>
              </a:rPr>
              <a:t>Various driving conditions</a:t>
            </a:r>
            <a:r>
              <a:rPr lang="en-ZA" sz="1600" dirty="0">
                <a:solidFill>
                  <a:schemeClr val="bg2"/>
                </a:solidFill>
              </a:rPr>
              <a:t>, like day/night, rain or sunshine and time of day</a:t>
            </a:r>
          </a:p>
          <a:p>
            <a:pPr marL="742950" lvl="1" indent="-285750">
              <a:spcBef>
                <a:spcPts val="600"/>
              </a:spcBef>
              <a:spcAft>
                <a:spcPts val="600"/>
              </a:spcAft>
              <a:buSzPct val="120000"/>
              <a:buBlip>
                <a:blip r:embed="rId3"/>
              </a:buBlip>
            </a:pPr>
            <a:r>
              <a:rPr lang="en-ZA" sz="1600" b="1" dirty="0">
                <a:solidFill>
                  <a:schemeClr val="bg2"/>
                </a:solidFill>
              </a:rPr>
              <a:t>Drivers and cars</a:t>
            </a:r>
            <a:r>
              <a:rPr lang="en-ZA" sz="1600" dirty="0">
                <a:solidFill>
                  <a:schemeClr val="bg2"/>
                </a:solidFill>
              </a:rPr>
              <a:t>, various drivers including Franklin, Michael and Trevor (If he is sober) was used..</a:t>
            </a:r>
          </a:p>
          <a:p>
            <a:pPr marL="742950" lvl="1" indent="-285750">
              <a:spcBef>
                <a:spcPts val="600"/>
              </a:spcBef>
              <a:spcAft>
                <a:spcPts val="600"/>
              </a:spcAft>
              <a:buSzPct val="120000"/>
              <a:buBlip>
                <a:blip r:embed="rId3"/>
              </a:buBlip>
            </a:pPr>
            <a:r>
              <a:rPr lang="en-ZA" sz="1600" b="1" dirty="0">
                <a:solidFill>
                  <a:schemeClr val="bg2"/>
                </a:solidFill>
              </a:rPr>
              <a:t>Segments </a:t>
            </a:r>
            <a:r>
              <a:rPr lang="en-ZA" sz="1600" dirty="0">
                <a:solidFill>
                  <a:schemeClr val="bg2"/>
                </a:solidFill>
              </a:rPr>
              <a:t>Each trip gets broken down into 1 min segments to simplify training</a:t>
            </a:r>
            <a:endParaRPr lang="en-ZA" sz="1600" b="1" dirty="0">
              <a:solidFill>
                <a:schemeClr val="bg2"/>
              </a:solidFill>
            </a:endParaRPr>
          </a:p>
          <a:p>
            <a:pPr marL="1200150" lvl="2" indent="-285750">
              <a:spcBef>
                <a:spcPts val="600"/>
              </a:spcBef>
              <a:spcAft>
                <a:spcPts val="600"/>
              </a:spcAft>
              <a:buSzPct val="120000"/>
              <a:buBlip>
                <a:blip r:embed="rId3"/>
              </a:buBlip>
            </a:pPr>
            <a:r>
              <a:rPr lang="en-ZA" sz="1600" b="1" dirty="0">
                <a:solidFill>
                  <a:schemeClr val="bg2"/>
                </a:solidFill>
              </a:rPr>
              <a:t>Video </a:t>
            </a:r>
            <a:r>
              <a:rPr lang="en-ZA" sz="1600" dirty="0">
                <a:solidFill>
                  <a:schemeClr val="bg2"/>
                </a:solidFill>
              </a:rPr>
              <a:t>Each segment has frames (800x600 RGB)</a:t>
            </a:r>
          </a:p>
          <a:p>
            <a:pPr marL="1200150" lvl="2" indent="-285750">
              <a:spcBef>
                <a:spcPts val="600"/>
              </a:spcBef>
              <a:spcAft>
                <a:spcPts val="600"/>
              </a:spcAft>
              <a:buSzPct val="120000"/>
              <a:buBlip>
                <a:blip r:embed="rId3"/>
              </a:buBlip>
            </a:pPr>
            <a:r>
              <a:rPr lang="en-ZA" sz="1600" b="1" dirty="0">
                <a:solidFill>
                  <a:schemeClr val="bg2"/>
                </a:solidFill>
              </a:rPr>
              <a:t>Control </a:t>
            </a:r>
            <a:r>
              <a:rPr lang="en-ZA" sz="1600" dirty="0">
                <a:solidFill>
                  <a:schemeClr val="bg2"/>
                </a:solidFill>
              </a:rPr>
              <a:t>Each frame has a correlated car state saved, including the steering angle, power applied to the brake and throttle.</a:t>
            </a:r>
          </a:p>
        </p:txBody>
      </p:sp>
      <p:sp>
        <p:nvSpPr>
          <p:cNvPr id="21" name="Title 1">
            <a:extLst>
              <a:ext uri="{FF2B5EF4-FFF2-40B4-BE49-F238E27FC236}">
                <a16:creationId xmlns:a16="http://schemas.microsoft.com/office/drawing/2014/main" id="{FF9CC64C-EC96-4CE1-9136-A9A41731B535}"/>
              </a:ext>
            </a:extLst>
          </p:cNvPr>
          <p:cNvSpPr txBox="1">
            <a:spLocks/>
          </p:cNvSpPr>
          <p:nvPr/>
        </p:nvSpPr>
        <p:spPr>
          <a:xfrm>
            <a:off x="407368" y="404734"/>
            <a:ext cx="770986" cy="259067"/>
          </a:xfrm>
          <a:prstGeom prst="rect">
            <a:avLst/>
          </a:prstGeom>
          <a:solidFill>
            <a:schemeClr val="tx1"/>
          </a:solidFill>
        </p:spPr>
        <p:txBody>
          <a:bodyPr vert="horz" wrap="square" lIns="144000" tIns="0" rIns="36000" bIns="0" rtlCol="0" anchor="ctr">
            <a:noAutofit/>
          </a:bodyPr>
          <a:lstStyle>
            <a:lvl1pPr marL="0" algn="l" defTabSz="914400" rtl="0" eaLnBrk="1" latinLnBrk="0" hangingPunct="1">
              <a:lnSpc>
                <a:spcPct val="90000"/>
              </a:lnSpc>
              <a:spcBef>
                <a:spcPct val="0"/>
              </a:spcBef>
              <a:buNone/>
              <a:defRPr lang="en-ZA" sz="20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GTA</a:t>
            </a:r>
          </a:p>
        </p:txBody>
      </p:sp>
      <p:pic>
        <p:nvPicPr>
          <p:cNvPr id="3" name="Picture 2">
            <a:extLst>
              <a:ext uri="{FF2B5EF4-FFF2-40B4-BE49-F238E27FC236}">
                <a16:creationId xmlns:a16="http://schemas.microsoft.com/office/drawing/2014/main" id="{C7BFBD07-C956-4804-965E-473FD5E4F415}"/>
              </a:ext>
            </a:extLst>
          </p:cNvPr>
          <p:cNvPicPr>
            <a:picLocks noChangeAspect="1"/>
          </p:cNvPicPr>
          <p:nvPr/>
        </p:nvPicPr>
        <p:blipFill>
          <a:blip r:embed="rId4"/>
          <a:stretch>
            <a:fillRect/>
          </a:stretch>
        </p:blipFill>
        <p:spPr>
          <a:xfrm>
            <a:off x="8446770" y="650665"/>
            <a:ext cx="3745230" cy="2491934"/>
          </a:xfrm>
          <a:prstGeom prst="rect">
            <a:avLst/>
          </a:prstGeom>
        </p:spPr>
      </p:pic>
      <p:pic>
        <p:nvPicPr>
          <p:cNvPr id="20" name="Picture 19">
            <a:extLst>
              <a:ext uri="{FF2B5EF4-FFF2-40B4-BE49-F238E27FC236}">
                <a16:creationId xmlns:a16="http://schemas.microsoft.com/office/drawing/2014/main" id="{6332AFD1-25BC-4D86-90ED-2BA0E8E34DF6}"/>
              </a:ext>
            </a:extLst>
          </p:cNvPr>
          <p:cNvPicPr>
            <a:picLocks noChangeAspect="1"/>
          </p:cNvPicPr>
          <p:nvPr/>
        </p:nvPicPr>
        <p:blipFill>
          <a:blip r:embed="rId5"/>
          <a:stretch>
            <a:fillRect/>
          </a:stretch>
        </p:blipFill>
        <p:spPr>
          <a:xfrm>
            <a:off x="8658090" y="3261640"/>
            <a:ext cx="3383415" cy="2359678"/>
          </a:xfrm>
          <a:prstGeom prst="rect">
            <a:avLst/>
          </a:prstGeom>
        </p:spPr>
      </p:pic>
      <p:grpSp>
        <p:nvGrpSpPr>
          <p:cNvPr id="22" name="Group 21">
            <a:extLst>
              <a:ext uri="{FF2B5EF4-FFF2-40B4-BE49-F238E27FC236}">
                <a16:creationId xmlns:a16="http://schemas.microsoft.com/office/drawing/2014/main" id="{D8CB78B3-0910-4DD9-891F-5B469A8915BA}"/>
              </a:ext>
            </a:extLst>
          </p:cNvPr>
          <p:cNvGrpSpPr/>
          <p:nvPr/>
        </p:nvGrpSpPr>
        <p:grpSpPr>
          <a:xfrm>
            <a:off x="891284" y="2903677"/>
            <a:ext cx="1010819" cy="1010819"/>
            <a:chOff x="6416040" y="4915442"/>
            <a:chExt cx="855213" cy="855213"/>
          </a:xfrm>
        </p:grpSpPr>
        <p:sp>
          <p:nvSpPr>
            <p:cNvPr id="23" name="Oval 4493">
              <a:extLst>
                <a:ext uri="{FF2B5EF4-FFF2-40B4-BE49-F238E27FC236}">
                  <a16:creationId xmlns:a16="http://schemas.microsoft.com/office/drawing/2014/main" id="{03D1F970-6A81-443F-985B-AAA712A779B0}"/>
                </a:ext>
              </a:extLst>
            </p:cNvPr>
            <p:cNvSpPr>
              <a:spLocks noChangeArrowheads="1"/>
            </p:cNvSpPr>
            <p:nvPr/>
          </p:nvSpPr>
          <p:spPr bwMode="auto">
            <a:xfrm>
              <a:off x="6416040" y="4915442"/>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u="sng"/>
            </a:p>
          </p:txBody>
        </p:sp>
        <p:sp>
          <p:nvSpPr>
            <p:cNvPr id="24" name="Oval 4767">
              <a:extLst>
                <a:ext uri="{FF2B5EF4-FFF2-40B4-BE49-F238E27FC236}">
                  <a16:creationId xmlns:a16="http://schemas.microsoft.com/office/drawing/2014/main" id="{3BB9360D-1649-45F6-A912-ED540E726DC3}"/>
                </a:ext>
              </a:extLst>
            </p:cNvPr>
            <p:cNvSpPr>
              <a:spLocks noChangeArrowheads="1"/>
            </p:cNvSpPr>
            <p:nvPr/>
          </p:nvSpPr>
          <p:spPr bwMode="auto">
            <a:xfrm>
              <a:off x="6954767" y="5350612"/>
              <a:ext cx="48869" cy="47706"/>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u="sng"/>
            </a:p>
          </p:txBody>
        </p:sp>
        <p:sp>
          <p:nvSpPr>
            <p:cNvPr id="25" name="Freeform 4766">
              <a:extLst>
                <a:ext uri="{FF2B5EF4-FFF2-40B4-BE49-F238E27FC236}">
                  <a16:creationId xmlns:a16="http://schemas.microsoft.com/office/drawing/2014/main" id="{181C3CDC-27ED-41C7-90E9-AB52FD9CC78E}"/>
                </a:ext>
              </a:extLst>
            </p:cNvPr>
            <p:cNvSpPr>
              <a:spLocks/>
            </p:cNvSpPr>
            <p:nvPr/>
          </p:nvSpPr>
          <p:spPr bwMode="auto">
            <a:xfrm>
              <a:off x="6694131" y="5208658"/>
              <a:ext cx="344412" cy="281580"/>
            </a:xfrm>
            <a:custGeom>
              <a:avLst/>
              <a:gdLst>
                <a:gd name="T0" fmla="*/ 0 w 192"/>
                <a:gd name="T1" fmla="*/ 115 h 157"/>
                <a:gd name="T2" fmla="*/ 4 w 192"/>
                <a:gd name="T3" fmla="*/ 125 h 157"/>
                <a:gd name="T4" fmla="*/ 4 w 192"/>
                <a:gd name="T5" fmla="*/ 147 h 157"/>
                <a:gd name="T6" fmla="*/ 13 w 192"/>
                <a:gd name="T7" fmla="*/ 157 h 157"/>
                <a:gd name="T8" fmla="*/ 27 w 192"/>
                <a:gd name="T9" fmla="*/ 157 h 157"/>
                <a:gd name="T10" fmla="*/ 37 w 192"/>
                <a:gd name="T11" fmla="*/ 147 h 157"/>
                <a:gd name="T12" fmla="*/ 37 w 192"/>
                <a:gd name="T13" fmla="*/ 130 h 157"/>
                <a:gd name="T14" fmla="*/ 149 w 192"/>
                <a:gd name="T15" fmla="*/ 130 h 157"/>
                <a:gd name="T16" fmla="*/ 149 w 192"/>
                <a:gd name="T17" fmla="*/ 147 h 157"/>
                <a:gd name="T18" fmla="*/ 158 w 192"/>
                <a:gd name="T19" fmla="*/ 157 h 157"/>
                <a:gd name="T20" fmla="*/ 173 w 192"/>
                <a:gd name="T21" fmla="*/ 157 h 157"/>
                <a:gd name="T22" fmla="*/ 182 w 192"/>
                <a:gd name="T23" fmla="*/ 147 h 157"/>
                <a:gd name="T24" fmla="*/ 182 w 192"/>
                <a:gd name="T25" fmla="*/ 125 h 157"/>
                <a:gd name="T26" fmla="*/ 187 w 192"/>
                <a:gd name="T27" fmla="*/ 112 h 157"/>
                <a:gd name="T28" fmla="*/ 187 w 192"/>
                <a:gd name="T29" fmla="*/ 75 h 157"/>
                <a:gd name="T30" fmla="*/ 180 w 192"/>
                <a:gd name="T31" fmla="*/ 64 h 157"/>
                <a:gd name="T32" fmla="*/ 186 w 192"/>
                <a:gd name="T33" fmla="*/ 62 h 157"/>
                <a:gd name="T34" fmla="*/ 192 w 192"/>
                <a:gd name="T35" fmla="*/ 54 h 157"/>
                <a:gd name="T36" fmla="*/ 192 w 192"/>
                <a:gd name="T37" fmla="*/ 54 h 157"/>
                <a:gd name="T38" fmla="*/ 182 w 192"/>
                <a:gd name="T39" fmla="*/ 45 h 157"/>
                <a:gd name="T40" fmla="*/ 166 w 192"/>
                <a:gd name="T41" fmla="*/ 45 h 157"/>
                <a:gd name="T42" fmla="*/ 153 w 192"/>
                <a:gd name="T43" fmla="*/ 5 h 157"/>
                <a:gd name="T44" fmla="*/ 94 w 192"/>
                <a:gd name="T4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57">
                  <a:moveTo>
                    <a:pt x="0" y="115"/>
                  </a:moveTo>
                  <a:cubicBezTo>
                    <a:pt x="0" y="119"/>
                    <a:pt x="1" y="122"/>
                    <a:pt x="4" y="125"/>
                  </a:cubicBezTo>
                  <a:cubicBezTo>
                    <a:pt x="4" y="147"/>
                    <a:pt x="4" y="147"/>
                    <a:pt x="4" y="147"/>
                  </a:cubicBezTo>
                  <a:cubicBezTo>
                    <a:pt x="4" y="152"/>
                    <a:pt x="8" y="157"/>
                    <a:pt x="13" y="157"/>
                  </a:cubicBezTo>
                  <a:cubicBezTo>
                    <a:pt x="27" y="157"/>
                    <a:pt x="27" y="157"/>
                    <a:pt x="27" y="157"/>
                  </a:cubicBezTo>
                  <a:cubicBezTo>
                    <a:pt x="33" y="157"/>
                    <a:pt x="37" y="152"/>
                    <a:pt x="37" y="147"/>
                  </a:cubicBezTo>
                  <a:cubicBezTo>
                    <a:pt x="37" y="130"/>
                    <a:pt x="37" y="130"/>
                    <a:pt x="37" y="130"/>
                  </a:cubicBezTo>
                  <a:cubicBezTo>
                    <a:pt x="149" y="130"/>
                    <a:pt x="149" y="130"/>
                    <a:pt x="149" y="130"/>
                  </a:cubicBezTo>
                  <a:cubicBezTo>
                    <a:pt x="149" y="147"/>
                    <a:pt x="149" y="147"/>
                    <a:pt x="149" y="147"/>
                  </a:cubicBezTo>
                  <a:cubicBezTo>
                    <a:pt x="149" y="152"/>
                    <a:pt x="153" y="157"/>
                    <a:pt x="158" y="157"/>
                  </a:cubicBezTo>
                  <a:cubicBezTo>
                    <a:pt x="173" y="157"/>
                    <a:pt x="173" y="157"/>
                    <a:pt x="173" y="157"/>
                  </a:cubicBezTo>
                  <a:cubicBezTo>
                    <a:pt x="178" y="157"/>
                    <a:pt x="182" y="152"/>
                    <a:pt x="182" y="147"/>
                  </a:cubicBezTo>
                  <a:cubicBezTo>
                    <a:pt x="182" y="125"/>
                    <a:pt x="182" y="125"/>
                    <a:pt x="182" y="125"/>
                  </a:cubicBezTo>
                  <a:cubicBezTo>
                    <a:pt x="185" y="121"/>
                    <a:pt x="187" y="117"/>
                    <a:pt x="187" y="112"/>
                  </a:cubicBezTo>
                  <a:cubicBezTo>
                    <a:pt x="187" y="75"/>
                    <a:pt x="187" y="75"/>
                    <a:pt x="187" y="75"/>
                  </a:cubicBezTo>
                  <a:cubicBezTo>
                    <a:pt x="180" y="64"/>
                    <a:pt x="180" y="64"/>
                    <a:pt x="180" y="64"/>
                  </a:cubicBezTo>
                  <a:cubicBezTo>
                    <a:pt x="186" y="62"/>
                    <a:pt x="186" y="62"/>
                    <a:pt x="186" y="62"/>
                  </a:cubicBezTo>
                  <a:cubicBezTo>
                    <a:pt x="189" y="61"/>
                    <a:pt x="192" y="58"/>
                    <a:pt x="192" y="54"/>
                  </a:cubicBezTo>
                  <a:cubicBezTo>
                    <a:pt x="192" y="54"/>
                    <a:pt x="192" y="54"/>
                    <a:pt x="192" y="54"/>
                  </a:cubicBezTo>
                  <a:cubicBezTo>
                    <a:pt x="192" y="49"/>
                    <a:pt x="187" y="45"/>
                    <a:pt x="182" y="45"/>
                  </a:cubicBezTo>
                  <a:cubicBezTo>
                    <a:pt x="166" y="45"/>
                    <a:pt x="166" y="45"/>
                    <a:pt x="166" y="45"/>
                  </a:cubicBezTo>
                  <a:cubicBezTo>
                    <a:pt x="153" y="5"/>
                    <a:pt x="153" y="5"/>
                    <a:pt x="153" y="5"/>
                  </a:cubicBezTo>
                  <a:cubicBezTo>
                    <a:pt x="153" y="5"/>
                    <a:pt x="137" y="0"/>
                    <a:pt x="94" y="0"/>
                  </a:cubicBez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u="sng"/>
            </a:p>
          </p:txBody>
        </p:sp>
        <p:sp>
          <p:nvSpPr>
            <p:cNvPr id="26" name="Line 4768">
              <a:extLst>
                <a:ext uri="{FF2B5EF4-FFF2-40B4-BE49-F238E27FC236}">
                  <a16:creationId xmlns:a16="http://schemas.microsoft.com/office/drawing/2014/main" id="{68AF0620-0831-4E08-9703-959DF012BBE3}"/>
                </a:ext>
              </a:extLst>
            </p:cNvPr>
            <p:cNvSpPr>
              <a:spLocks noChangeShapeType="1"/>
            </p:cNvSpPr>
            <p:nvPr/>
          </p:nvSpPr>
          <p:spPr bwMode="auto">
            <a:xfrm>
              <a:off x="6822122" y="5383191"/>
              <a:ext cx="132645"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u="sng"/>
            </a:p>
          </p:txBody>
        </p:sp>
        <p:sp>
          <p:nvSpPr>
            <p:cNvPr id="27" name="Freeform 4769">
              <a:extLst>
                <a:ext uri="{FF2B5EF4-FFF2-40B4-BE49-F238E27FC236}">
                  <a16:creationId xmlns:a16="http://schemas.microsoft.com/office/drawing/2014/main" id="{91F3E903-E9E7-4534-9C64-6BEADDC04A75}"/>
                </a:ext>
              </a:extLst>
            </p:cNvPr>
            <p:cNvSpPr>
              <a:spLocks/>
            </p:cNvSpPr>
            <p:nvPr/>
          </p:nvSpPr>
          <p:spPr bwMode="auto">
            <a:xfrm>
              <a:off x="6519597" y="5020162"/>
              <a:ext cx="646937" cy="645773"/>
            </a:xfrm>
            <a:custGeom>
              <a:avLst/>
              <a:gdLst>
                <a:gd name="T0" fmla="*/ 165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5" y="360"/>
                  </a:moveTo>
                  <a:cubicBezTo>
                    <a:pt x="73" y="352"/>
                    <a:pt x="0" y="274"/>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u="sng"/>
            </a:p>
          </p:txBody>
        </p:sp>
        <p:sp>
          <p:nvSpPr>
            <p:cNvPr id="28" name="Freeform 4770">
              <a:extLst>
                <a:ext uri="{FF2B5EF4-FFF2-40B4-BE49-F238E27FC236}">
                  <a16:creationId xmlns:a16="http://schemas.microsoft.com/office/drawing/2014/main" id="{72B33FA9-4A3D-46C8-B150-3B0E1005D37E}"/>
                </a:ext>
              </a:extLst>
            </p:cNvPr>
            <p:cNvSpPr>
              <a:spLocks/>
            </p:cNvSpPr>
            <p:nvPr/>
          </p:nvSpPr>
          <p:spPr bwMode="auto">
            <a:xfrm>
              <a:off x="6843066" y="5343630"/>
              <a:ext cx="323468" cy="322305"/>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F0CD1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u="sng" dirty="0"/>
            </a:p>
          </p:txBody>
        </p:sp>
        <p:sp>
          <p:nvSpPr>
            <p:cNvPr id="29" name="Oval 4771">
              <a:extLst>
                <a:ext uri="{FF2B5EF4-FFF2-40B4-BE49-F238E27FC236}">
                  <a16:creationId xmlns:a16="http://schemas.microsoft.com/office/drawing/2014/main" id="{2B745598-6436-4927-A091-D9179A622A59}"/>
                </a:ext>
              </a:extLst>
            </p:cNvPr>
            <p:cNvSpPr>
              <a:spLocks noChangeArrowheads="1"/>
            </p:cNvSpPr>
            <p:nvPr/>
          </p:nvSpPr>
          <p:spPr bwMode="auto">
            <a:xfrm>
              <a:off x="6611518" y="5159788"/>
              <a:ext cx="221076" cy="223403"/>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u="sng"/>
            </a:p>
          </p:txBody>
        </p:sp>
        <p:sp>
          <p:nvSpPr>
            <p:cNvPr id="30" name="Freeform 4772">
              <a:extLst>
                <a:ext uri="{FF2B5EF4-FFF2-40B4-BE49-F238E27FC236}">
                  <a16:creationId xmlns:a16="http://schemas.microsoft.com/office/drawing/2014/main" id="{BBA8CB0A-7E1E-4D40-90CA-CDC58CF921CC}"/>
                </a:ext>
              </a:extLst>
            </p:cNvPr>
            <p:cNvSpPr>
              <a:spLocks/>
            </p:cNvSpPr>
            <p:nvPr/>
          </p:nvSpPr>
          <p:spPr bwMode="auto">
            <a:xfrm>
              <a:off x="6674350" y="5236583"/>
              <a:ext cx="95412" cy="68650"/>
            </a:xfrm>
            <a:custGeom>
              <a:avLst/>
              <a:gdLst>
                <a:gd name="T0" fmla="*/ 0 w 82"/>
                <a:gd name="T1" fmla="*/ 25 h 59"/>
                <a:gd name="T2" fmla="*/ 25 w 82"/>
                <a:gd name="T3" fmla="*/ 59 h 59"/>
                <a:gd name="T4" fmla="*/ 82 w 82"/>
                <a:gd name="T5" fmla="*/ 0 h 59"/>
              </a:gdLst>
              <a:ahLst/>
              <a:cxnLst>
                <a:cxn ang="0">
                  <a:pos x="T0" y="T1"/>
                </a:cxn>
                <a:cxn ang="0">
                  <a:pos x="T2" y="T3"/>
                </a:cxn>
                <a:cxn ang="0">
                  <a:pos x="T4" y="T5"/>
                </a:cxn>
              </a:cxnLst>
              <a:rect l="0" t="0" r="r" b="b"/>
              <a:pathLst>
                <a:path w="82" h="59">
                  <a:moveTo>
                    <a:pt x="0" y="25"/>
                  </a:moveTo>
                  <a:lnTo>
                    <a:pt x="25" y="59"/>
                  </a:lnTo>
                  <a:lnTo>
                    <a:pt x="82"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u="sng"/>
            </a:p>
          </p:txBody>
        </p:sp>
      </p:grpSp>
    </p:spTree>
    <p:extLst>
      <p:ext uri="{BB962C8B-B14F-4D97-AF65-F5344CB8AC3E}">
        <p14:creationId xmlns:p14="http://schemas.microsoft.com/office/powerpoint/2010/main" val="4250432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Trip Basics</a:t>
            </a:r>
          </a:p>
        </p:txBody>
      </p:sp>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v1.0.6</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4036798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F063052-153D-4795-867B-35BA1F46929F}"/>
              </a:ext>
            </a:extLst>
          </p:cNvPr>
          <p:cNvSpPr>
            <a:spLocks noGrp="1"/>
          </p:cNvSpPr>
          <p:nvPr>
            <p:ph type="pic" sz="quarter" idx="10"/>
          </p:nvPr>
        </p:nvSpPr>
        <p:spPr/>
      </p:sp>
      <p:pic>
        <p:nvPicPr>
          <p:cNvPr id="2" name="Screen Recording 1">
            <a:hlinkClick r:id="" action="ppaction://media"/>
            <a:extLst>
              <a:ext uri="{FF2B5EF4-FFF2-40B4-BE49-F238E27FC236}">
                <a16:creationId xmlns:a16="http://schemas.microsoft.com/office/drawing/2014/main" id="{B07BC1FA-F348-4D7F-A188-55A16B92B9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3660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ZMQ Basics</a:t>
            </a:r>
          </a:p>
        </p:txBody>
      </p:sp>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v1.0.6</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79054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8BC292-DE28-4EFF-AD8A-5206F6029559}"/>
              </a:ext>
            </a:extLst>
          </p:cNvPr>
          <p:cNvSpPr txBox="1"/>
          <p:nvPr/>
        </p:nvSpPr>
        <p:spPr>
          <a:xfrm>
            <a:off x="5034224" y="3145134"/>
            <a:ext cx="2873544" cy="369332"/>
          </a:xfrm>
          <a:prstGeom prst="rect">
            <a:avLst/>
          </a:prstGeom>
          <a:noFill/>
        </p:spPr>
        <p:txBody>
          <a:bodyPr wrap="none" rtlCol="0">
            <a:spAutoFit/>
          </a:bodyPr>
          <a:lstStyle/>
          <a:p>
            <a:r>
              <a:rPr lang="en-US" b="1" dirty="0">
                <a:solidFill>
                  <a:schemeClr val="bg1"/>
                </a:solidFill>
              </a:rPr>
              <a:t>TODO</a:t>
            </a:r>
            <a:r>
              <a:rPr lang="en-US" dirty="0">
                <a:solidFill>
                  <a:schemeClr val="bg1"/>
                </a:solidFill>
              </a:rPr>
              <a:t>: ZMQ Basics demo</a:t>
            </a:r>
          </a:p>
        </p:txBody>
      </p:sp>
    </p:spTree>
    <p:extLst>
      <p:ext uri="{BB962C8B-B14F-4D97-AF65-F5344CB8AC3E}">
        <p14:creationId xmlns:p14="http://schemas.microsoft.com/office/powerpoint/2010/main" val="4021281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clock, clipart, sign&#10;&#10;Description automatically generated">
            <a:extLst>
              <a:ext uri="{FF2B5EF4-FFF2-40B4-BE49-F238E27FC236}">
                <a16:creationId xmlns:a16="http://schemas.microsoft.com/office/drawing/2014/main" id="{82C96B52-427E-4686-BCDE-2A853D89B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105" y="5758849"/>
            <a:ext cx="1747888" cy="642853"/>
          </a:xfrm>
          <a:prstGeom prst="rect">
            <a:avLst/>
          </a:prstGeom>
        </p:spPr>
      </p:pic>
      <p:sp>
        <p:nvSpPr>
          <p:cNvPr id="5" name="Title 1">
            <a:extLst>
              <a:ext uri="{FF2B5EF4-FFF2-40B4-BE49-F238E27FC236}">
                <a16:creationId xmlns:a16="http://schemas.microsoft.com/office/drawing/2014/main" id="{D94A085C-A5CA-4DFF-B9C0-EEAA35EE964D}"/>
              </a:ext>
            </a:extLst>
          </p:cNvPr>
          <p:cNvSpPr txBox="1">
            <a:spLocks/>
          </p:cNvSpPr>
          <p:nvPr/>
        </p:nvSpPr>
        <p:spPr>
          <a:xfrm>
            <a:off x="5130121" y="1066800"/>
            <a:ext cx="6661245" cy="1514744"/>
          </a:xfrm>
          <a:prstGeom prst="rect">
            <a:avLst/>
          </a:prstGeom>
        </p:spPr>
        <p:txBody>
          <a:bodyPr vert="horz" lIns="0" tIns="0" rIns="0" bIns="0" rtlCol="0" anchor="ctr">
            <a:normAutofit fontScale="82500" lnSpcReduction="20000"/>
          </a:bodyPr>
          <a:lstStyle>
            <a:lvl1pPr marL="0" algn="r" defTabSz="914400" rtl="0" eaLnBrk="1" latinLnBrk="0" hangingPunct="1">
              <a:lnSpc>
                <a:spcPts val="5500"/>
              </a:lnSpc>
              <a:spcBef>
                <a:spcPct val="0"/>
              </a:spcBef>
              <a:buNone/>
              <a:defRPr lang="en-ZA" sz="4800" b="1" kern="1200" spc="30" baseline="0" dirty="0">
                <a:ln w="0"/>
                <a:solidFill>
                  <a:srgbClr val="111E6C"/>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4000" dirty="0">
                <a:solidFill>
                  <a:srgbClr val="03296A"/>
                </a:solidFill>
              </a:rPr>
              <a:t>SELF-DRIVING</a:t>
            </a:r>
            <a:r>
              <a:rPr lang="en-US" sz="3100" b="0" dirty="0">
                <a:solidFill>
                  <a:srgbClr val="03296A"/>
                </a:solidFill>
              </a:rPr>
              <a:t> cars using </a:t>
            </a:r>
            <a:r>
              <a:rPr lang="en-US" sz="4000" dirty="0">
                <a:solidFill>
                  <a:srgbClr val="03296A"/>
                </a:solidFill>
              </a:rPr>
              <a:t>GTA</a:t>
            </a:r>
            <a:r>
              <a:rPr lang="en-US" sz="3100" b="0" dirty="0">
                <a:solidFill>
                  <a:srgbClr val="03296A"/>
                </a:solidFill>
              </a:rPr>
              <a:t> and </a:t>
            </a:r>
            <a:r>
              <a:rPr lang="en-US" sz="4000" dirty="0">
                <a:solidFill>
                  <a:srgbClr val="688838"/>
                </a:solidFill>
              </a:rPr>
              <a:t>DEEP LEARNING</a:t>
            </a:r>
            <a:br>
              <a:rPr lang="en-US" sz="2700" b="0" dirty="0">
                <a:solidFill>
                  <a:srgbClr val="03296A"/>
                </a:solidFill>
              </a:rPr>
            </a:br>
            <a:endParaRPr lang="en-US" sz="1200" b="0" dirty="0">
              <a:solidFill>
                <a:srgbClr val="03296A"/>
              </a:solidFill>
              <a:latin typeface="Arial Nova Light" panose="020B0304020202020204" pitchFamily="34" charset="0"/>
            </a:endParaRPr>
          </a:p>
        </p:txBody>
      </p:sp>
      <p:sp>
        <p:nvSpPr>
          <p:cNvPr id="3" name="Picture Placeholder 2">
            <a:extLst>
              <a:ext uri="{FF2B5EF4-FFF2-40B4-BE49-F238E27FC236}">
                <a16:creationId xmlns:a16="http://schemas.microsoft.com/office/drawing/2014/main" id="{0E2CF9FB-EE95-44E1-950E-3C5406672422}"/>
              </a:ext>
            </a:extLst>
          </p:cNvPr>
          <p:cNvSpPr>
            <a:spLocks noGrp="1"/>
          </p:cNvSpPr>
          <p:nvPr>
            <p:ph type="pic" sz="quarter" idx="10"/>
          </p:nvPr>
        </p:nvSpPr>
        <p:spPr/>
      </p:sp>
      <p:sp>
        <p:nvSpPr>
          <p:cNvPr id="9" name="Title 1">
            <a:extLst>
              <a:ext uri="{FF2B5EF4-FFF2-40B4-BE49-F238E27FC236}">
                <a16:creationId xmlns:a16="http://schemas.microsoft.com/office/drawing/2014/main" id="{D4C62553-3E21-404F-B19B-2303887B251B}"/>
              </a:ext>
            </a:extLst>
          </p:cNvPr>
          <p:cNvSpPr>
            <a:spLocks noGrp="1"/>
          </p:cNvSpPr>
          <p:nvPr>
            <p:ph type="title" idx="4294967295"/>
          </p:nvPr>
        </p:nvSpPr>
        <p:spPr>
          <a:xfrm>
            <a:off x="10456863" y="3833813"/>
            <a:ext cx="1735137" cy="552450"/>
          </a:xfrm>
        </p:spPr>
        <p:txBody>
          <a:bodyPr anchor="t">
            <a:normAutofit/>
          </a:bodyPr>
          <a:lstStyle/>
          <a:p>
            <a:pPr algn="ctr">
              <a:lnSpc>
                <a:spcPct val="100000"/>
              </a:lnSpc>
            </a:pPr>
            <a:r>
              <a:rPr lang="en-US" sz="1600" b="0" dirty="0">
                <a:solidFill>
                  <a:schemeClr val="tx2">
                    <a:lumMod val="50000"/>
                  </a:schemeClr>
                </a:solidFill>
                <a:latin typeface="Arial Nova Light" panose="020B0304020202020204" pitchFamily="34" charset="0"/>
              </a:rPr>
              <a:t>@rudigrobler</a:t>
            </a:r>
            <a:br>
              <a:rPr lang="en-US" sz="1600" b="0" dirty="0">
                <a:solidFill>
                  <a:schemeClr val="tx2">
                    <a:lumMod val="50000"/>
                  </a:schemeClr>
                </a:solidFill>
                <a:latin typeface="Arial Nova Light" panose="020B0304020202020204" pitchFamily="34" charset="0"/>
              </a:rPr>
            </a:br>
            <a:r>
              <a:rPr lang="en-ZA" sz="1000" b="0" spc="20" dirty="0">
                <a:solidFill>
                  <a:schemeClr val="tx2">
                    <a:lumMod val="50000"/>
                  </a:schemeClr>
                </a:solidFill>
                <a:latin typeface="Arial Nova Light" panose="020B0304020202020204" pitchFamily="34" charset="0"/>
              </a:rPr>
              <a:t>v1.0.6</a:t>
            </a:r>
            <a:endParaRPr lang="en-ZA" sz="1000" b="0" dirty="0">
              <a:solidFill>
                <a:schemeClr val="tx2">
                  <a:lumMod val="50000"/>
                </a:schemeClr>
              </a:solidFill>
              <a:latin typeface="Arial Nova Light" panose="020B0304020202020204" pitchFamily="34" charset="0"/>
            </a:endParaRPr>
          </a:p>
        </p:txBody>
      </p:sp>
      <p:sp>
        <p:nvSpPr>
          <p:cNvPr id="6" name="Rectangle 5">
            <a:extLst>
              <a:ext uri="{FF2B5EF4-FFF2-40B4-BE49-F238E27FC236}">
                <a16:creationId xmlns:a16="http://schemas.microsoft.com/office/drawing/2014/main" id="{EB57558B-D2D7-44B0-9FD1-43FBA0D9DE57}"/>
              </a:ext>
            </a:extLst>
          </p:cNvPr>
          <p:cNvSpPr/>
          <p:nvPr/>
        </p:nvSpPr>
        <p:spPr>
          <a:xfrm>
            <a:off x="0" y="0"/>
            <a:ext cx="3200400" cy="6858000"/>
          </a:xfrm>
          <a:prstGeom prst="rect">
            <a:avLst/>
          </a:prstGeom>
          <a:solidFill>
            <a:srgbClr val="688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10;&#10;Description automatically generated">
            <a:extLst>
              <a:ext uri="{FF2B5EF4-FFF2-40B4-BE49-F238E27FC236}">
                <a16:creationId xmlns:a16="http://schemas.microsoft.com/office/drawing/2014/main" id="{2758AC14-E8C6-4BC9-9C5C-0D32819548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0845" y="2581544"/>
            <a:ext cx="1165467" cy="1165467"/>
          </a:xfrm>
          <a:prstGeom prst="ellipse">
            <a:avLst/>
          </a:prstGeom>
          <a:solidFill>
            <a:srgbClr val="6B8A3B"/>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16597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1FFDF3-8062-4D8E-AA4D-E1D677F86044}"/>
              </a:ext>
            </a:extLst>
          </p:cNvPr>
          <p:cNvSpPr>
            <a:spLocks noGrp="1"/>
          </p:cNvSpPr>
          <p:nvPr>
            <p:ph type="title"/>
          </p:nvPr>
        </p:nvSpPr>
        <p:spPr/>
        <p:txBody>
          <a:bodyPr/>
          <a:lstStyle/>
          <a:p>
            <a:r>
              <a:rPr lang="en-US" dirty="0"/>
              <a:t>Deep learning</a:t>
            </a:r>
          </a:p>
        </p:txBody>
      </p:sp>
      <p:pic>
        <p:nvPicPr>
          <p:cNvPr id="4" name="Picture 2" descr="AI, ML, and DL">
            <a:extLst>
              <a:ext uri="{FF2B5EF4-FFF2-40B4-BE49-F238E27FC236}">
                <a16:creationId xmlns:a16="http://schemas.microsoft.com/office/drawing/2014/main" id="{83A082B2-8088-4327-8955-AC3D7B3AC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99" y="1678862"/>
            <a:ext cx="8134351" cy="35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47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7" y="356024"/>
            <a:ext cx="2135808" cy="307777"/>
          </a:xfrm>
          <a:solidFill>
            <a:schemeClr val="tx1"/>
          </a:solidFill>
        </p:spPr>
        <p:txBody>
          <a:bodyPr/>
          <a:lstStyle/>
          <a:p>
            <a:r>
              <a:rPr lang="en-ZA" dirty="0"/>
              <a:t>Deep learning</a:t>
            </a:r>
          </a:p>
        </p:txBody>
      </p:sp>
      <p:sp>
        <p:nvSpPr>
          <p:cNvPr id="4" name="Rectangle: Rounded Corners 3">
            <a:extLst>
              <a:ext uri="{FF2B5EF4-FFF2-40B4-BE49-F238E27FC236}">
                <a16:creationId xmlns:a16="http://schemas.microsoft.com/office/drawing/2014/main" id="{9F38BAAD-D001-4F6A-98BA-32A4F467E38E}"/>
              </a:ext>
            </a:extLst>
          </p:cNvPr>
          <p:cNvSpPr/>
          <p:nvPr/>
        </p:nvSpPr>
        <p:spPr>
          <a:xfrm>
            <a:off x="491464" y="1125537"/>
            <a:ext cx="892168" cy="4751387"/>
          </a:xfrm>
          <a:prstGeom prst="roundRect">
            <a:avLst>
              <a:gd name="adj" fmla="val 12508"/>
            </a:avLst>
          </a:prstGeom>
          <a:solidFill>
            <a:srgbClr val="688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18" name="TextBox 17">
            <a:extLst>
              <a:ext uri="{FF2B5EF4-FFF2-40B4-BE49-F238E27FC236}">
                <a16:creationId xmlns:a16="http://schemas.microsoft.com/office/drawing/2014/main" id="{89E8A8EC-7DA8-4873-B5B1-8217DDF854DB}"/>
              </a:ext>
            </a:extLst>
          </p:cNvPr>
          <p:cNvSpPr txBox="1"/>
          <p:nvPr/>
        </p:nvSpPr>
        <p:spPr>
          <a:xfrm>
            <a:off x="2014036" y="1125538"/>
            <a:ext cx="9230774" cy="3816429"/>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solidFill>
                  <a:schemeClr val="bg2"/>
                </a:solidFill>
              </a:rPr>
              <a:t>Techniques</a:t>
            </a:r>
          </a:p>
          <a:p>
            <a:pPr marL="742950" lvl="1" indent="-285750">
              <a:spcBef>
                <a:spcPts val="600"/>
              </a:spcBef>
              <a:spcAft>
                <a:spcPts val="600"/>
              </a:spcAft>
              <a:buSzPct val="120000"/>
              <a:buBlip>
                <a:blip r:embed="rId3"/>
              </a:buBlip>
            </a:pPr>
            <a:r>
              <a:rPr lang="en-ZA" dirty="0">
                <a:solidFill>
                  <a:schemeClr val="bg2"/>
                </a:solidFill>
              </a:rPr>
              <a:t>Transfer learning </a:t>
            </a:r>
          </a:p>
          <a:p>
            <a:pPr marL="742950" lvl="1" indent="-285750">
              <a:spcBef>
                <a:spcPts val="600"/>
              </a:spcBef>
              <a:spcAft>
                <a:spcPts val="600"/>
              </a:spcAft>
              <a:buSzPct val="120000"/>
              <a:buBlip>
                <a:blip r:embed="rId3"/>
              </a:buBlip>
            </a:pPr>
            <a:r>
              <a:rPr lang="en-ZA" dirty="0">
                <a:solidFill>
                  <a:schemeClr val="bg2"/>
                </a:solidFill>
              </a:rPr>
              <a:t>Regression</a:t>
            </a:r>
          </a:p>
          <a:p>
            <a:pPr lvl="1">
              <a:spcBef>
                <a:spcPts val="600"/>
              </a:spcBef>
              <a:spcAft>
                <a:spcPts val="600"/>
              </a:spcAft>
              <a:buSzPct val="120000"/>
            </a:pPr>
            <a:endParaRPr lang="en-ZA" dirty="0">
              <a:solidFill>
                <a:schemeClr val="bg2"/>
              </a:solidFill>
            </a:endParaRPr>
          </a:p>
          <a:p>
            <a:pPr marL="285750" indent="-285750">
              <a:spcBef>
                <a:spcPts val="600"/>
              </a:spcBef>
              <a:spcAft>
                <a:spcPts val="600"/>
              </a:spcAft>
              <a:buSzPct val="120000"/>
              <a:buBlip>
                <a:blip r:embed="rId3"/>
              </a:buBlip>
            </a:pPr>
            <a:r>
              <a:rPr lang="en-ZA" b="1" dirty="0" err="1">
                <a:solidFill>
                  <a:schemeClr val="bg2"/>
                </a:solidFill>
              </a:rPr>
              <a:t>Imagenet</a:t>
            </a:r>
            <a:r>
              <a:rPr lang="en-ZA" b="1" dirty="0">
                <a:solidFill>
                  <a:schemeClr val="bg2"/>
                </a:solidFill>
              </a:rPr>
              <a:t> Large Scale Visual Recognition Challenge (ILSVRC)</a:t>
            </a:r>
          </a:p>
          <a:p>
            <a:pPr marL="742950" lvl="1" indent="-285750">
              <a:spcBef>
                <a:spcPts val="600"/>
              </a:spcBef>
              <a:spcAft>
                <a:spcPts val="600"/>
              </a:spcAft>
              <a:buSzPct val="120000"/>
              <a:buBlip>
                <a:blip r:embed="rId3"/>
              </a:buBlip>
            </a:pPr>
            <a:r>
              <a:rPr lang="en-ZA" dirty="0" err="1">
                <a:solidFill>
                  <a:schemeClr val="bg2"/>
                </a:solidFill>
              </a:rPr>
              <a:t>ResNet</a:t>
            </a:r>
            <a:endParaRPr lang="en-ZA" dirty="0">
              <a:solidFill>
                <a:schemeClr val="bg2"/>
              </a:solidFill>
            </a:endParaRPr>
          </a:p>
          <a:p>
            <a:pPr marL="742950" lvl="1" indent="-285750">
              <a:spcBef>
                <a:spcPts val="600"/>
              </a:spcBef>
              <a:spcAft>
                <a:spcPts val="600"/>
              </a:spcAft>
              <a:buSzPct val="120000"/>
              <a:buBlip>
                <a:blip r:embed="rId3"/>
              </a:buBlip>
            </a:pPr>
            <a:r>
              <a:rPr lang="en-ZA" dirty="0" err="1">
                <a:solidFill>
                  <a:schemeClr val="bg2"/>
                </a:solidFill>
              </a:rPr>
              <a:t>AlexNet</a:t>
            </a:r>
            <a:endParaRPr lang="en-ZA" dirty="0">
              <a:solidFill>
                <a:schemeClr val="bg2"/>
              </a:solidFill>
            </a:endParaRPr>
          </a:p>
          <a:p>
            <a:pPr lvl="1">
              <a:spcBef>
                <a:spcPts val="600"/>
              </a:spcBef>
              <a:spcAft>
                <a:spcPts val="600"/>
              </a:spcAft>
              <a:buSzPct val="120000"/>
            </a:pPr>
            <a:endParaRPr lang="en-ZA" dirty="0">
              <a:solidFill>
                <a:schemeClr val="bg2"/>
              </a:solidFill>
            </a:endParaRPr>
          </a:p>
          <a:p>
            <a:pPr marL="285750" indent="-285750">
              <a:spcBef>
                <a:spcPts val="600"/>
              </a:spcBef>
              <a:spcAft>
                <a:spcPts val="600"/>
              </a:spcAft>
              <a:buSzPct val="120000"/>
              <a:buBlip>
                <a:blip r:embed="rId3"/>
              </a:buBlip>
            </a:pPr>
            <a:r>
              <a:rPr lang="en-ZA" b="1" dirty="0">
                <a:solidFill>
                  <a:schemeClr val="bg2"/>
                </a:solidFill>
              </a:rPr>
              <a:t>Frameworks, </a:t>
            </a:r>
            <a:r>
              <a:rPr lang="en-ZA" dirty="0">
                <a:solidFill>
                  <a:schemeClr val="bg2"/>
                </a:solidFill>
              </a:rPr>
              <a:t>to offload learning to GPU</a:t>
            </a:r>
          </a:p>
        </p:txBody>
      </p:sp>
      <p:pic>
        <p:nvPicPr>
          <p:cNvPr id="10244" name="Picture 4" descr="Reasons to Choose PyTorch for Deep Learning | by Claire D. Costa | Towards  Data Science">
            <a:extLst>
              <a:ext uri="{FF2B5EF4-FFF2-40B4-BE49-F238E27FC236}">
                <a16:creationId xmlns:a16="http://schemas.microsoft.com/office/drawing/2014/main" id="{944BC697-B8A8-4F63-8A3F-C86721A723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8187" y="5188829"/>
            <a:ext cx="1672731" cy="83636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ensorFlow - Wikipedia">
            <a:extLst>
              <a:ext uri="{FF2B5EF4-FFF2-40B4-BE49-F238E27FC236}">
                <a16:creationId xmlns:a16="http://schemas.microsoft.com/office/drawing/2014/main" id="{2C806F09-B523-4C01-AE01-055061A238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9032" y="4834553"/>
            <a:ext cx="2413936" cy="154491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SenseTime Trains ImageNet/AlexNet In Record 1.5 minutes | by Synced |  SyncedReview | Medium">
            <a:extLst>
              <a:ext uri="{FF2B5EF4-FFF2-40B4-BE49-F238E27FC236}">
                <a16:creationId xmlns:a16="http://schemas.microsoft.com/office/drawing/2014/main" id="{D13A334E-9E9A-4CB4-AFA7-C47CD5DFD19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8889" y="3630982"/>
            <a:ext cx="2624953" cy="104998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B0208E9-4994-4EE7-BB17-17E1660B9701}"/>
              </a:ext>
            </a:extLst>
          </p:cNvPr>
          <p:cNvGrpSpPr/>
          <p:nvPr/>
        </p:nvGrpSpPr>
        <p:grpSpPr>
          <a:xfrm>
            <a:off x="838693" y="2918841"/>
            <a:ext cx="1020318" cy="1020318"/>
            <a:chOff x="2818327" y="3950855"/>
            <a:chExt cx="855213" cy="855213"/>
          </a:xfrm>
        </p:grpSpPr>
        <p:sp>
          <p:nvSpPr>
            <p:cNvPr id="20" name="Oval 4480">
              <a:extLst>
                <a:ext uri="{FF2B5EF4-FFF2-40B4-BE49-F238E27FC236}">
                  <a16:creationId xmlns:a16="http://schemas.microsoft.com/office/drawing/2014/main" id="{AFE0EBD9-CF98-4931-BCAA-53B8179EB69E}"/>
                </a:ext>
              </a:extLst>
            </p:cNvPr>
            <p:cNvSpPr>
              <a:spLocks noChangeArrowheads="1"/>
            </p:cNvSpPr>
            <p:nvPr/>
          </p:nvSpPr>
          <p:spPr bwMode="auto">
            <a:xfrm>
              <a:off x="2818327" y="3950855"/>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21" name="Freeform 4814">
              <a:extLst>
                <a:ext uri="{FF2B5EF4-FFF2-40B4-BE49-F238E27FC236}">
                  <a16:creationId xmlns:a16="http://schemas.microsoft.com/office/drawing/2014/main" id="{AE3B4D5B-0CFF-4E09-88AF-D1B101EEFAED}"/>
                </a:ext>
              </a:extLst>
            </p:cNvPr>
            <p:cNvSpPr>
              <a:spLocks/>
            </p:cNvSpPr>
            <p:nvPr/>
          </p:nvSpPr>
          <p:spPr bwMode="auto">
            <a:xfrm>
              <a:off x="2921884" y="4054411"/>
              <a:ext cx="646937" cy="646937"/>
            </a:xfrm>
            <a:custGeom>
              <a:avLst/>
              <a:gdLst>
                <a:gd name="T0" fmla="*/ 165 w 360"/>
                <a:gd name="T1" fmla="*/ 360 h 360"/>
                <a:gd name="T2" fmla="*/ 0 w 360"/>
                <a:gd name="T3" fmla="*/ 180 h 360"/>
                <a:gd name="T4" fmla="*/ 180 w 360"/>
                <a:gd name="T5" fmla="*/ 0 h 360"/>
                <a:gd name="T6" fmla="*/ 360 w 360"/>
                <a:gd name="T7" fmla="*/ 167 h 360"/>
              </a:gdLst>
              <a:ahLst/>
              <a:cxnLst>
                <a:cxn ang="0">
                  <a:pos x="T0" y="T1"/>
                </a:cxn>
                <a:cxn ang="0">
                  <a:pos x="T2" y="T3"/>
                </a:cxn>
                <a:cxn ang="0">
                  <a:pos x="T4" y="T5"/>
                </a:cxn>
                <a:cxn ang="0">
                  <a:pos x="T6" y="T7"/>
                </a:cxn>
              </a:cxnLst>
              <a:rect l="0" t="0" r="r" b="b"/>
              <a:pathLst>
                <a:path w="360" h="360">
                  <a:moveTo>
                    <a:pt x="165" y="360"/>
                  </a:moveTo>
                  <a:cubicBezTo>
                    <a:pt x="73" y="352"/>
                    <a:pt x="0" y="274"/>
                    <a:pt x="0" y="180"/>
                  </a:cubicBezTo>
                  <a:cubicBezTo>
                    <a:pt x="0" y="81"/>
                    <a:pt x="81" y="0"/>
                    <a:pt x="180" y="0"/>
                  </a:cubicBezTo>
                  <a:cubicBezTo>
                    <a:pt x="275" y="0"/>
                    <a:pt x="353" y="74"/>
                    <a:pt x="360"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2" name="Freeform 4815">
              <a:extLst>
                <a:ext uri="{FF2B5EF4-FFF2-40B4-BE49-F238E27FC236}">
                  <a16:creationId xmlns:a16="http://schemas.microsoft.com/office/drawing/2014/main" id="{26F385AA-5011-4967-9913-CA67C15A20AD}"/>
                </a:ext>
              </a:extLst>
            </p:cNvPr>
            <p:cNvSpPr>
              <a:spLocks/>
            </p:cNvSpPr>
            <p:nvPr/>
          </p:nvSpPr>
          <p:spPr bwMode="auto">
            <a:xfrm>
              <a:off x="3245352" y="4377879"/>
              <a:ext cx="323468" cy="323468"/>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100" y="180"/>
                    <a:pt x="0" y="180"/>
                  </a:cubicBezTo>
                </a:path>
              </a:pathLst>
            </a:custGeom>
            <a:noFill/>
            <a:ln w="31750" cap="flat">
              <a:solidFill>
                <a:srgbClr val="68883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3" name="Line 4816">
              <a:extLst>
                <a:ext uri="{FF2B5EF4-FFF2-40B4-BE49-F238E27FC236}">
                  <a16:creationId xmlns:a16="http://schemas.microsoft.com/office/drawing/2014/main" id="{B5195399-D994-4EAB-935C-D7722A2080D5}"/>
                </a:ext>
              </a:extLst>
            </p:cNvPr>
            <p:cNvSpPr>
              <a:spLocks noChangeShapeType="1"/>
            </p:cNvSpPr>
            <p:nvPr/>
          </p:nvSpPr>
          <p:spPr bwMode="auto">
            <a:xfrm>
              <a:off x="3172048" y="4291776"/>
              <a:ext cx="152426"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4" name="Line 4817">
              <a:extLst>
                <a:ext uri="{FF2B5EF4-FFF2-40B4-BE49-F238E27FC236}">
                  <a16:creationId xmlns:a16="http://schemas.microsoft.com/office/drawing/2014/main" id="{D6CCA6A9-3CA1-4799-9321-10E18331DA0D}"/>
                </a:ext>
              </a:extLst>
            </p:cNvPr>
            <p:cNvSpPr>
              <a:spLocks noChangeShapeType="1"/>
            </p:cNvSpPr>
            <p:nvPr/>
          </p:nvSpPr>
          <p:spPr bwMode="auto">
            <a:xfrm>
              <a:off x="3172048" y="4351117"/>
              <a:ext cx="109374"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5" name="Line 4818">
              <a:extLst>
                <a:ext uri="{FF2B5EF4-FFF2-40B4-BE49-F238E27FC236}">
                  <a16:creationId xmlns:a16="http://schemas.microsoft.com/office/drawing/2014/main" id="{32055EBA-9A60-47C5-B3BF-05A840B28520}"/>
                </a:ext>
              </a:extLst>
            </p:cNvPr>
            <p:cNvSpPr>
              <a:spLocks noChangeShapeType="1"/>
            </p:cNvSpPr>
            <p:nvPr/>
          </p:nvSpPr>
          <p:spPr bwMode="auto">
            <a:xfrm>
              <a:off x="3172048" y="4410459"/>
              <a:ext cx="80285"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6" name="Line 4819">
              <a:extLst>
                <a:ext uri="{FF2B5EF4-FFF2-40B4-BE49-F238E27FC236}">
                  <a16:creationId xmlns:a16="http://schemas.microsoft.com/office/drawing/2014/main" id="{B3EA1A70-46AC-4C5B-A6FA-088061B78931}"/>
                </a:ext>
              </a:extLst>
            </p:cNvPr>
            <p:cNvSpPr>
              <a:spLocks noChangeShapeType="1"/>
            </p:cNvSpPr>
            <p:nvPr/>
          </p:nvSpPr>
          <p:spPr bwMode="auto">
            <a:xfrm>
              <a:off x="3172048" y="4469800"/>
              <a:ext cx="80285"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7" name="Freeform 4820">
              <a:extLst>
                <a:ext uri="{FF2B5EF4-FFF2-40B4-BE49-F238E27FC236}">
                  <a16:creationId xmlns:a16="http://schemas.microsoft.com/office/drawing/2014/main" id="{D2126D10-7D75-49D2-9374-FE2034AA0CAC}"/>
                </a:ext>
              </a:extLst>
            </p:cNvPr>
            <p:cNvSpPr>
              <a:spLocks/>
            </p:cNvSpPr>
            <p:nvPr/>
          </p:nvSpPr>
          <p:spPr bwMode="auto">
            <a:xfrm>
              <a:off x="3122016" y="4211491"/>
              <a:ext cx="249001" cy="336268"/>
            </a:xfrm>
            <a:custGeom>
              <a:avLst/>
              <a:gdLst>
                <a:gd name="T0" fmla="*/ 139 w 139"/>
                <a:gd name="T1" fmla="*/ 131 h 187"/>
                <a:gd name="T2" fmla="*/ 139 w 139"/>
                <a:gd name="T3" fmla="*/ 170 h 187"/>
                <a:gd name="T4" fmla="*/ 121 w 139"/>
                <a:gd name="T5" fmla="*/ 187 h 187"/>
                <a:gd name="T6" fmla="*/ 17 w 139"/>
                <a:gd name="T7" fmla="*/ 187 h 187"/>
                <a:gd name="T8" fmla="*/ 0 w 139"/>
                <a:gd name="T9" fmla="*/ 170 h 187"/>
                <a:gd name="T10" fmla="*/ 0 w 139"/>
                <a:gd name="T11" fmla="*/ 17 h 187"/>
                <a:gd name="T12" fmla="*/ 17 w 139"/>
                <a:gd name="T13" fmla="*/ 0 h 187"/>
                <a:gd name="T14" fmla="*/ 121 w 139"/>
                <a:gd name="T15" fmla="*/ 0 h 187"/>
                <a:gd name="T16" fmla="*/ 139 w 139"/>
                <a:gd name="T17" fmla="*/ 17 h 187"/>
                <a:gd name="T18" fmla="*/ 139 w 139"/>
                <a:gd name="T19" fmla="*/ 2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7">
                  <a:moveTo>
                    <a:pt x="139" y="131"/>
                  </a:moveTo>
                  <a:cubicBezTo>
                    <a:pt x="139" y="170"/>
                    <a:pt x="139" y="170"/>
                    <a:pt x="139" y="170"/>
                  </a:cubicBezTo>
                  <a:cubicBezTo>
                    <a:pt x="139" y="180"/>
                    <a:pt x="131" y="187"/>
                    <a:pt x="121" y="187"/>
                  </a:cubicBezTo>
                  <a:cubicBezTo>
                    <a:pt x="17" y="187"/>
                    <a:pt x="17" y="187"/>
                    <a:pt x="17" y="187"/>
                  </a:cubicBezTo>
                  <a:cubicBezTo>
                    <a:pt x="8" y="187"/>
                    <a:pt x="0" y="180"/>
                    <a:pt x="0" y="170"/>
                  </a:cubicBezTo>
                  <a:cubicBezTo>
                    <a:pt x="0" y="17"/>
                    <a:pt x="0" y="17"/>
                    <a:pt x="0" y="17"/>
                  </a:cubicBezTo>
                  <a:cubicBezTo>
                    <a:pt x="0" y="8"/>
                    <a:pt x="8" y="0"/>
                    <a:pt x="17" y="0"/>
                  </a:cubicBezTo>
                  <a:cubicBezTo>
                    <a:pt x="121" y="0"/>
                    <a:pt x="121" y="0"/>
                    <a:pt x="121" y="0"/>
                  </a:cubicBezTo>
                  <a:cubicBezTo>
                    <a:pt x="131" y="0"/>
                    <a:pt x="139" y="8"/>
                    <a:pt x="139" y="17"/>
                  </a:cubicBezTo>
                  <a:cubicBezTo>
                    <a:pt x="139" y="20"/>
                    <a:pt x="139" y="20"/>
                    <a:pt x="139" y="20"/>
                  </a:cubicBez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8" name="Freeform 4821">
              <a:extLst>
                <a:ext uri="{FF2B5EF4-FFF2-40B4-BE49-F238E27FC236}">
                  <a16:creationId xmlns:a16="http://schemas.microsoft.com/office/drawing/2014/main" id="{95D6C7DD-8D65-4FD8-9708-4800D8C2C1B9}"/>
                </a:ext>
              </a:extLst>
            </p:cNvPr>
            <p:cNvSpPr>
              <a:spLocks/>
            </p:cNvSpPr>
            <p:nvPr/>
          </p:nvSpPr>
          <p:spPr bwMode="auto">
            <a:xfrm>
              <a:off x="3281423" y="4258033"/>
              <a:ext cx="167552" cy="194314"/>
            </a:xfrm>
            <a:custGeom>
              <a:avLst/>
              <a:gdLst>
                <a:gd name="T0" fmla="*/ 144 w 144"/>
                <a:gd name="T1" fmla="*/ 35 h 167"/>
                <a:gd name="T2" fmla="*/ 94 w 144"/>
                <a:gd name="T3" fmla="*/ 0 h 167"/>
                <a:gd name="T4" fmla="*/ 0 w 144"/>
                <a:gd name="T5" fmla="*/ 131 h 167"/>
                <a:gd name="T6" fmla="*/ 51 w 144"/>
                <a:gd name="T7" fmla="*/ 167 h 167"/>
                <a:gd name="T8" fmla="*/ 144 w 144"/>
                <a:gd name="T9" fmla="*/ 35 h 167"/>
              </a:gdLst>
              <a:ahLst/>
              <a:cxnLst>
                <a:cxn ang="0">
                  <a:pos x="T0" y="T1"/>
                </a:cxn>
                <a:cxn ang="0">
                  <a:pos x="T2" y="T3"/>
                </a:cxn>
                <a:cxn ang="0">
                  <a:pos x="T4" y="T5"/>
                </a:cxn>
                <a:cxn ang="0">
                  <a:pos x="T6" y="T7"/>
                </a:cxn>
                <a:cxn ang="0">
                  <a:pos x="T8" y="T9"/>
                </a:cxn>
              </a:cxnLst>
              <a:rect l="0" t="0" r="r" b="b"/>
              <a:pathLst>
                <a:path w="144" h="167">
                  <a:moveTo>
                    <a:pt x="144" y="35"/>
                  </a:moveTo>
                  <a:lnTo>
                    <a:pt x="94" y="0"/>
                  </a:lnTo>
                  <a:lnTo>
                    <a:pt x="0" y="131"/>
                  </a:lnTo>
                  <a:lnTo>
                    <a:pt x="51" y="167"/>
                  </a:lnTo>
                  <a:lnTo>
                    <a:pt x="144" y="35"/>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29" name="Freeform 4822">
              <a:extLst>
                <a:ext uri="{FF2B5EF4-FFF2-40B4-BE49-F238E27FC236}">
                  <a16:creationId xmlns:a16="http://schemas.microsoft.com/office/drawing/2014/main" id="{CC273CCD-742C-430A-92CD-B09442769961}"/>
                </a:ext>
              </a:extLst>
            </p:cNvPr>
            <p:cNvSpPr>
              <a:spLocks/>
            </p:cNvSpPr>
            <p:nvPr/>
          </p:nvSpPr>
          <p:spPr bwMode="auto">
            <a:xfrm>
              <a:off x="3281423" y="4410459"/>
              <a:ext cx="59341" cy="61668"/>
            </a:xfrm>
            <a:custGeom>
              <a:avLst/>
              <a:gdLst>
                <a:gd name="T0" fmla="*/ 51 w 51"/>
                <a:gd name="T1" fmla="*/ 36 h 53"/>
                <a:gd name="T2" fmla="*/ 2 w 51"/>
                <a:gd name="T3" fmla="*/ 53 h 53"/>
                <a:gd name="T4" fmla="*/ 0 w 51"/>
                <a:gd name="T5" fmla="*/ 0 h 53"/>
              </a:gdLst>
              <a:ahLst/>
              <a:cxnLst>
                <a:cxn ang="0">
                  <a:pos x="T0" y="T1"/>
                </a:cxn>
                <a:cxn ang="0">
                  <a:pos x="T2" y="T3"/>
                </a:cxn>
                <a:cxn ang="0">
                  <a:pos x="T4" y="T5"/>
                </a:cxn>
              </a:cxnLst>
              <a:rect l="0" t="0" r="r" b="b"/>
              <a:pathLst>
                <a:path w="51" h="53">
                  <a:moveTo>
                    <a:pt x="51" y="36"/>
                  </a:moveTo>
                  <a:lnTo>
                    <a:pt x="2" y="53"/>
                  </a:lnTo>
                  <a:lnTo>
                    <a:pt x="0" y="0"/>
                  </a:lnTo>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30" name="Freeform 4823">
              <a:extLst>
                <a:ext uri="{FF2B5EF4-FFF2-40B4-BE49-F238E27FC236}">
                  <a16:creationId xmlns:a16="http://schemas.microsoft.com/office/drawing/2014/main" id="{D24FAC3C-24D7-40F9-A058-B553EAB412D4}"/>
                </a:ext>
              </a:extLst>
            </p:cNvPr>
            <p:cNvSpPr>
              <a:spLocks/>
            </p:cNvSpPr>
            <p:nvPr/>
          </p:nvSpPr>
          <p:spPr bwMode="auto">
            <a:xfrm>
              <a:off x="3281423" y="4284795"/>
              <a:ext cx="148935" cy="167552"/>
            </a:xfrm>
            <a:custGeom>
              <a:avLst/>
              <a:gdLst>
                <a:gd name="T0" fmla="*/ 128 w 128"/>
                <a:gd name="T1" fmla="*/ 36 h 144"/>
                <a:gd name="T2" fmla="*/ 77 w 128"/>
                <a:gd name="T3" fmla="*/ 0 h 144"/>
                <a:gd name="T4" fmla="*/ 0 w 128"/>
                <a:gd name="T5" fmla="*/ 108 h 144"/>
                <a:gd name="T6" fmla="*/ 51 w 128"/>
                <a:gd name="T7" fmla="*/ 144 h 144"/>
                <a:gd name="T8" fmla="*/ 128 w 128"/>
                <a:gd name="T9" fmla="*/ 36 h 144"/>
              </a:gdLst>
              <a:ahLst/>
              <a:cxnLst>
                <a:cxn ang="0">
                  <a:pos x="T0" y="T1"/>
                </a:cxn>
                <a:cxn ang="0">
                  <a:pos x="T2" y="T3"/>
                </a:cxn>
                <a:cxn ang="0">
                  <a:pos x="T4" y="T5"/>
                </a:cxn>
                <a:cxn ang="0">
                  <a:pos x="T6" y="T7"/>
                </a:cxn>
                <a:cxn ang="0">
                  <a:pos x="T8" y="T9"/>
                </a:cxn>
              </a:cxnLst>
              <a:rect l="0" t="0" r="r" b="b"/>
              <a:pathLst>
                <a:path w="128" h="144">
                  <a:moveTo>
                    <a:pt x="128" y="36"/>
                  </a:moveTo>
                  <a:lnTo>
                    <a:pt x="77" y="0"/>
                  </a:lnTo>
                  <a:lnTo>
                    <a:pt x="0" y="108"/>
                  </a:lnTo>
                  <a:lnTo>
                    <a:pt x="51" y="144"/>
                  </a:lnTo>
                  <a:lnTo>
                    <a:pt x="128" y="36"/>
                  </a:ln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grpSp>
      <p:pic>
        <p:nvPicPr>
          <p:cNvPr id="31" name="Picture 2">
            <a:extLst>
              <a:ext uri="{FF2B5EF4-FFF2-40B4-BE49-F238E27FC236}">
                <a16:creationId xmlns:a16="http://schemas.microsoft.com/office/drawing/2014/main" id="{EBA244B0-AE17-45CC-A3F6-8330FB0016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2450" y="849729"/>
            <a:ext cx="4332559" cy="159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424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Train Model</a:t>
            </a:r>
          </a:p>
        </p:txBody>
      </p:sp>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v1.0.5</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990534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C778532-8DD3-4350-A05B-8E9E654EC5C5}"/>
              </a:ext>
            </a:extLst>
          </p:cNvPr>
          <p:cNvSpPr>
            <a:spLocks noGrp="1"/>
          </p:cNvSpPr>
          <p:nvPr>
            <p:ph type="pic" sz="quarter" idx="10"/>
          </p:nvPr>
        </p:nvSpPr>
        <p:spPr/>
      </p:sp>
      <p:pic>
        <p:nvPicPr>
          <p:cNvPr id="4" name="Screen Recording 3">
            <a:hlinkClick r:id="" action="ppaction://media"/>
            <a:extLst>
              <a:ext uri="{FF2B5EF4-FFF2-40B4-BE49-F238E27FC236}">
                <a16:creationId xmlns:a16="http://schemas.microsoft.com/office/drawing/2014/main" id="{29816C9C-7638-4F0A-8A7C-9B88D1F794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644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1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sp>
        <p:nvSpPr>
          <p:cNvPr id="4" name="Rectangle: Rounded Corners 3">
            <a:extLst>
              <a:ext uri="{FF2B5EF4-FFF2-40B4-BE49-F238E27FC236}">
                <a16:creationId xmlns:a16="http://schemas.microsoft.com/office/drawing/2014/main" id="{9F38BAAD-D001-4F6A-98BA-32A4F467E38E}"/>
              </a:ext>
            </a:extLst>
          </p:cNvPr>
          <p:cNvSpPr/>
          <p:nvPr/>
        </p:nvSpPr>
        <p:spPr>
          <a:xfrm>
            <a:off x="491464" y="1125537"/>
            <a:ext cx="976458" cy="4751387"/>
          </a:xfrm>
          <a:prstGeom prst="roundRect">
            <a:avLst>
              <a:gd name="adj" fmla="val 12508"/>
            </a:avLst>
          </a:prstGeom>
          <a:solidFill>
            <a:srgbClr val="DC2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18" name="TextBox 17">
            <a:extLst>
              <a:ext uri="{FF2B5EF4-FFF2-40B4-BE49-F238E27FC236}">
                <a16:creationId xmlns:a16="http://schemas.microsoft.com/office/drawing/2014/main" id="{89E8A8EC-7DA8-4873-B5B1-8217DDF854DB}"/>
              </a:ext>
            </a:extLst>
          </p:cNvPr>
          <p:cNvSpPr txBox="1"/>
          <p:nvPr/>
        </p:nvSpPr>
        <p:spPr>
          <a:xfrm>
            <a:off x="2044863" y="1101733"/>
            <a:ext cx="4678166" cy="1231106"/>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solidFill>
                  <a:schemeClr val="bg2"/>
                </a:solidFill>
              </a:rPr>
              <a:t>It’s hard, </a:t>
            </a:r>
            <a:r>
              <a:rPr lang="en-ZA" sz="1600" dirty="0">
                <a:solidFill>
                  <a:schemeClr val="bg2"/>
                </a:solidFill>
              </a:rPr>
              <a:t>but possible</a:t>
            </a:r>
          </a:p>
          <a:p>
            <a:pPr marL="285750" indent="-285750">
              <a:spcBef>
                <a:spcPts val="600"/>
              </a:spcBef>
              <a:spcAft>
                <a:spcPts val="600"/>
              </a:spcAft>
              <a:buSzPct val="120000"/>
              <a:buBlip>
                <a:blip r:embed="rId3"/>
              </a:buBlip>
            </a:pPr>
            <a:r>
              <a:rPr lang="en-ZA" b="1" dirty="0">
                <a:solidFill>
                  <a:schemeClr val="bg2"/>
                </a:solidFill>
              </a:rPr>
              <a:t>Many approaches</a:t>
            </a:r>
            <a:r>
              <a:rPr lang="en-ZA" dirty="0">
                <a:solidFill>
                  <a:schemeClr val="bg2"/>
                </a:solidFill>
              </a:rPr>
              <a:t>, and techniques</a:t>
            </a:r>
          </a:p>
          <a:p>
            <a:pPr marL="285750" indent="-285750">
              <a:spcBef>
                <a:spcPts val="600"/>
              </a:spcBef>
              <a:spcAft>
                <a:spcPts val="600"/>
              </a:spcAft>
              <a:buSzPct val="120000"/>
              <a:buBlip>
                <a:blip r:embed="rId3"/>
              </a:buBlip>
            </a:pPr>
            <a:r>
              <a:rPr lang="en-ZA" b="1" dirty="0">
                <a:solidFill>
                  <a:schemeClr val="tx1">
                    <a:lumMod val="75000"/>
                  </a:schemeClr>
                </a:solidFill>
              </a:rPr>
              <a:t>Companies</a:t>
            </a:r>
            <a:r>
              <a:rPr lang="en-ZA" dirty="0">
                <a:solidFill>
                  <a:schemeClr val="tx1">
                    <a:lumMod val="75000"/>
                  </a:schemeClr>
                </a:solidFill>
              </a:rPr>
              <a:t>, People</a:t>
            </a:r>
          </a:p>
        </p:txBody>
      </p:sp>
      <p:grpSp>
        <p:nvGrpSpPr>
          <p:cNvPr id="50" name="Group 49">
            <a:extLst>
              <a:ext uri="{FF2B5EF4-FFF2-40B4-BE49-F238E27FC236}">
                <a16:creationId xmlns:a16="http://schemas.microsoft.com/office/drawing/2014/main" id="{80F2DE80-B614-4DA3-A494-EC359AF980D4}"/>
              </a:ext>
            </a:extLst>
          </p:cNvPr>
          <p:cNvGrpSpPr/>
          <p:nvPr/>
        </p:nvGrpSpPr>
        <p:grpSpPr>
          <a:xfrm>
            <a:off x="985092" y="2619625"/>
            <a:ext cx="976458" cy="976458"/>
            <a:chOff x="3717755" y="4915442"/>
            <a:chExt cx="855213" cy="855213"/>
          </a:xfrm>
        </p:grpSpPr>
        <p:sp>
          <p:nvSpPr>
            <p:cNvPr id="51" name="Oval 4490">
              <a:extLst>
                <a:ext uri="{FF2B5EF4-FFF2-40B4-BE49-F238E27FC236}">
                  <a16:creationId xmlns:a16="http://schemas.microsoft.com/office/drawing/2014/main" id="{C426A4A9-39BA-4D81-9326-E1002BF362DD}"/>
                </a:ext>
              </a:extLst>
            </p:cNvPr>
            <p:cNvSpPr>
              <a:spLocks noChangeArrowheads="1"/>
            </p:cNvSpPr>
            <p:nvPr/>
          </p:nvSpPr>
          <p:spPr bwMode="auto">
            <a:xfrm>
              <a:off x="3717755" y="4915442"/>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52" name="Freeform 4724">
              <a:extLst>
                <a:ext uri="{FF2B5EF4-FFF2-40B4-BE49-F238E27FC236}">
                  <a16:creationId xmlns:a16="http://schemas.microsoft.com/office/drawing/2014/main" id="{32E05C9D-9FC4-4A22-932E-39F79F572F2D}"/>
                </a:ext>
              </a:extLst>
            </p:cNvPr>
            <p:cNvSpPr>
              <a:spLocks/>
            </p:cNvSpPr>
            <p:nvPr/>
          </p:nvSpPr>
          <p:spPr bwMode="auto">
            <a:xfrm>
              <a:off x="3822476" y="5020162"/>
              <a:ext cx="644610" cy="645773"/>
            </a:xfrm>
            <a:custGeom>
              <a:avLst/>
              <a:gdLst>
                <a:gd name="T0" fmla="*/ 165 w 359"/>
                <a:gd name="T1" fmla="*/ 360 h 360"/>
                <a:gd name="T2" fmla="*/ 0 w 359"/>
                <a:gd name="T3" fmla="*/ 180 h 360"/>
                <a:gd name="T4" fmla="*/ 180 w 359"/>
                <a:gd name="T5" fmla="*/ 0 h 360"/>
                <a:gd name="T6" fmla="*/ 359 w 359"/>
                <a:gd name="T7" fmla="*/ 167 h 360"/>
              </a:gdLst>
              <a:ahLst/>
              <a:cxnLst>
                <a:cxn ang="0">
                  <a:pos x="T0" y="T1"/>
                </a:cxn>
                <a:cxn ang="0">
                  <a:pos x="T2" y="T3"/>
                </a:cxn>
                <a:cxn ang="0">
                  <a:pos x="T4" y="T5"/>
                </a:cxn>
                <a:cxn ang="0">
                  <a:pos x="T6" y="T7"/>
                </a:cxn>
              </a:cxnLst>
              <a:rect l="0" t="0" r="r" b="b"/>
              <a:pathLst>
                <a:path w="359" h="360">
                  <a:moveTo>
                    <a:pt x="165" y="360"/>
                  </a:moveTo>
                  <a:cubicBezTo>
                    <a:pt x="72" y="352"/>
                    <a:pt x="0" y="274"/>
                    <a:pt x="0" y="180"/>
                  </a:cubicBezTo>
                  <a:cubicBezTo>
                    <a:pt x="0" y="81"/>
                    <a:pt x="81" y="0"/>
                    <a:pt x="180" y="0"/>
                  </a:cubicBezTo>
                  <a:cubicBezTo>
                    <a:pt x="275" y="0"/>
                    <a:pt x="353" y="74"/>
                    <a:pt x="359"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3" name="Freeform 4725">
              <a:extLst>
                <a:ext uri="{FF2B5EF4-FFF2-40B4-BE49-F238E27FC236}">
                  <a16:creationId xmlns:a16="http://schemas.microsoft.com/office/drawing/2014/main" id="{CC223914-27BC-4935-BADE-24592E8EA0EA}"/>
                </a:ext>
              </a:extLst>
            </p:cNvPr>
            <p:cNvSpPr>
              <a:spLocks/>
            </p:cNvSpPr>
            <p:nvPr/>
          </p:nvSpPr>
          <p:spPr bwMode="auto">
            <a:xfrm>
              <a:off x="4145944" y="5343630"/>
              <a:ext cx="322305" cy="322305"/>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99" y="180"/>
                    <a:pt x="0" y="180"/>
                  </a:cubicBezTo>
                </a:path>
              </a:pathLst>
            </a:custGeom>
            <a:noFill/>
            <a:ln w="38100" cap="flat">
              <a:solidFill>
                <a:srgbClr val="DC25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4" name="Freeform 4726">
              <a:extLst>
                <a:ext uri="{FF2B5EF4-FFF2-40B4-BE49-F238E27FC236}">
                  <a16:creationId xmlns:a16="http://schemas.microsoft.com/office/drawing/2014/main" id="{1B347BD6-886D-4514-9665-D42AD6DC873B}"/>
                </a:ext>
              </a:extLst>
            </p:cNvPr>
            <p:cNvSpPr>
              <a:spLocks/>
            </p:cNvSpPr>
            <p:nvPr/>
          </p:nvSpPr>
          <p:spPr bwMode="auto">
            <a:xfrm>
              <a:off x="3948140" y="5186550"/>
              <a:ext cx="382810" cy="303688"/>
            </a:xfrm>
            <a:custGeom>
              <a:avLst/>
              <a:gdLst>
                <a:gd name="T0" fmla="*/ 213 w 213"/>
                <a:gd name="T1" fmla="*/ 58 h 169"/>
                <a:gd name="T2" fmla="*/ 202 w 213"/>
                <a:gd name="T3" fmla="*/ 49 h 169"/>
                <a:gd name="T4" fmla="*/ 185 w 213"/>
                <a:gd name="T5" fmla="*/ 49 h 169"/>
                <a:gd name="T6" fmla="*/ 171 w 213"/>
                <a:gd name="T7" fmla="*/ 5 h 169"/>
                <a:gd name="T8" fmla="*/ 105 w 213"/>
                <a:gd name="T9" fmla="*/ 0 h 169"/>
                <a:gd name="T10" fmla="*/ 42 w 213"/>
                <a:gd name="T11" fmla="*/ 5 h 169"/>
                <a:gd name="T12" fmla="*/ 27 w 213"/>
                <a:gd name="T13" fmla="*/ 49 h 169"/>
                <a:gd name="T14" fmla="*/ 10 w 213"/>
                <a:gd name="T15" fmla="*/ 49 h 169"/>
                <a:gd name="T16" fmla="*/ 0 w 213"/>
                <a:gd name="T17" fmla="*/ 58 h 169"/>
                <a:gd name="T18" fmla="*/ 0 w 213"/>
                <a:gd name="T19" fmla="*/ 58 h 169"/>
                <a:gd name="T20" fmla="*/ 6 w 213"/>
                <a:gd name="T21" fmla="*/ 67 h 169"/>
                <a:gd name="T22" fmla="*/ 12 w 213"/>
                <a:gd name="T23" fmla="*/ 69 h 169"/>
                <a:gd name="T24" fmla="*/ 5 w 213"/>
                <a:gd name="T25" fmla="*/ 80 h 169"/>
                <a:gd name="T26" fmla="*/ 5 w 213"/>
                <a:gd name="T27" fmla="*/ 121 h 169"/>
                <a:gd name="T28" fmla="*/ 10 w 213"/>
                <a:gd name="T29" fmla="*/ 134 h 169"/>
                <a:gd name="T30" fmla="*/ 10 w 213"/>
                <a:gd name="T31" fmla="*/ 158 h 169"/>
                <a:gd name="T32" fmla="*/ 20 w 213"/>
                <a:gd name="T33" fmla="*/ 169 h 169"/>
                <a:gd name="T34" fmla="*/ 36 w 213"/>
                <a:gd name="T35" fmla="*/ 169 h 169"/>
                <a:gd name="T36" fmla="*/ 46 w 213"/>
                <a:gd name="T37" fmla="*/ 158 h 169"/>
                <a:gd name="T38" fmla="*/ 46 w 213"/>
                <a:gd name="T39" fmla="*/ 140 h 169"/>
                <a:gd name="T40" fmla="*/ 167 w 213"/>
                <a:gd name="T41" fmla="*/ 140 h 169"/>
                <a:gd name="T42" fmla="*/ 167 w 213"/>
                <a:gd name="T43" fmla="*/ 158 h 169"/>
                <a:gd name="T44" fmla="*/ 177 w 213"/>
                <a:gd name="T45" fmla="*/ 169 h 169"/>
                <a:gd name="T46" fmla="*/ 192 w 213"/>
                <a:gd name="T47" fmla="*/ 169 h 169"/>
                <a:gd name="T48" fmla="*/ 203 w 213"/>
                <a:gd name="T49" fmla="*/ 158 h 169"/>
                <a:gd name="T50" fmla="*/ 203 w 213"/>
                <a:gd name="T51" fmla="*/ 133 h 169"/>
                <a:gd name="T52" fmla="*/ 207 w 213"/>
                <a:gd name="T53" fmla="*/ 121 h 169"/>
                <a:gd name="T54" fmla="*/ 207 w 213"/>
                <a:gd name="T55" fmla="*/ 80 h 169"/>
                <a:gd name="T56" fmla="*/ 200 w 213"/>
                <a:gd name="T57" fmla="*/ 69 h 169"/>
                <a:gd name="T58" fmla="*/ 207 w 213"/>
                <a:gd name="T59" fmla="*/ 67 h 169"/>
                <a:gd name="T60" fmla="*/ 213 w 213"/>
                <a:gd name="T61"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3" h="169">
                  <a:moveTo>
                    <a:pt x="213" y="58"/>
                  </a:moveTo>
                  <a:cubicBezTo>
                    <a:pt x="213" y="52"/>
                    <a:pt x="208" y="48"/>
                    <a:pt x="202" y="49"/>
                  </a:cubicBezTo>
                  <a:cubicBezTo>
                    <a:pt x="185" y="49"/>
                    <a:pt x="185" y="49"/>
                    <a:pt x="185" y="49"/>
                  </a:cubicBezTo>
                  <a:cubicBezTo>
                    <a:pt x="171" y="5"/>
                    <a:pt x="171" y="5"/>
                    <a:pt x="171" y="5"/>
                  </a:cubicBezTo>
                  <a:cubicBezTo>
                    <a:pt x="171" y="5"/>
                    <a:pt x="149" y="0"/>
                    <a:pt x="105" y="0"/>
                  </a:cubicBezTo>
                  <a:cubicBezTo>
                    <a:pt x="59" y="0"/>
                    <a:pt x="42" y="5"/>
                    <a:pt x="42" y="5"/>
                  </a:cubicBezTo>
                  <a:cubicBezTo>
                    <a:pt x="27" y="49"/>
                    <a:pt x="27" y="49"/>
                    <a:pt x="27" y="49"/>
                  </a:cubicBezTo>
                  <a:cubicBezTo>
                    <a:pt x="10" y="49"/>
                    <a:pt x="10" y="49"/>
                    <a:pt x="10" y="49"/>
                  </a:cubicBezTo>
                  <a:cubicBezTo>
                    <a:pt x="5" y="48"/>
                    <a:pt x="0" y="52"/>
                    <a:pt x="0" y="58"/>
                  </a:cubicBezTo>
                  <a:cubicBezTo>
                    <a:pt x="0" y="58"/>
                    <a:pt x="0" y="58"/>
                    <a:pt x="0" y="58"/>
                  </a:cubicBezTo>
                  <a:cubicBezTo>
                    <a:pt x="0" y="62"/>
                    <a:pt x="2" y="66"/>
                    <a:pt x="6" y="67"/>
                  </a:cubicBezTo>
                  <a:cubicBezTo>
                    <a:pt x="12" y="69"/>
                    <a:pt x="12" y="69"/>
                    <a:pt x="12" y="69"/>
                  </a:cubicBezTo>
                  <a:cubicBezTo>
                    <a:pt x="5" y="80"/>
                    <a:pt x="5" y="80"/>
                    <a:pt x="5" y="80"/>
                  </a:cubicBezTo>
                  <a:cubicBezTo>
                    <a:pt x="5" y="121"/>
                    <a:pt x="5" y="121"/>
                    <a:pt x="5" y="121"/>
                  </a:cubicBezTo>
                  <a:cubicBezTo>
                    <a:pt x="5" y="126"/>
                    <a:pt x="7" y="131"/>
                    <a:pt x="10" y="134"/>
                  </a:cubicBezTo>
                  <a:cubicBezTo>
                    <a:pt x="10" y="158"/>
                    <a:pt x="10" y="158"/>
                    <a:pt x="10" y="158"/>
                  </a:cubicBezTo>
                  <a:cubicBezTo>
                    <a:pt x="10" y="164"/>
                    <a:pt x="15" y="169"/>
                    <a:pt x="20" y="169"/>
                  </a:cubicBezTo>
                  <a:cubicBezTo>
                    <a:pt x="36" y="169"/>
                    <a:pt x="36" y="169"/>
                    <a:pt x="36" y="169"/>
                  </a:cubicBezTo>
                  <a:cubicBezTo>
                    <a:pt x="42" y="169"/>
                    <a:pt x="46" y="164"/>
                    <a:pt x="46" y="158"/>
                  </a:cubicBezTo>
                  <a:cubicBezTo>
                    <a:pt x="46" y="140"/>
                    <a:pt x="46" y="140"/>
                    <a:pt x="46" y="140"/>
                  </a:cubicBezTo>
                  <a:cubicBezTo>
                    <a:pt x="167" y="140"/>
                    <a:pt x="167" y="140"/>
                    <a:pt x="167" y="140"/>
                  </a:cubicBezTo>
                  <a:cubicBezTo>
                    <a:pt x="167" y="158"/>
                    <a:pt x="167" y="158"/>
                    <a:pt x="167" y="158"/>
                  </a:cubicBezTo>
                  <a:cubicBezTo>
                    <a:pt x="167" y="164"/>
                    <a:pt x="171" y="169"/>
                    <a:pt x="177" y="169"/>
                  </a:cubicBezTo>
                  <a:cubicBezTo>
                    <a:pt x="192" y="169"/>
                    <a:pt x="192" y="169"/>
                    <a:pt x="192" y="169"/>
                  </a:cubicBezTo>
                  <a:cubicBezTo>
                    <a:pt x="198" y="169"/>
                    <a:pt x="203" y="164"/>
                    <a:pt x="203" y="158"/>
                  </a:cubicBezTo>
                  <a:cubicBezTo>
                    <a:pt x="203" y="133"/>
                    <a:pt x="203" y="133"/>
                    <a:pt x="203" y="133"/>
                  </a:cubicBezTo>
                  <a:cubicBezTo>
                    <a:pt x="205" y="130"/>
                    <a:pt x="207" y="125"/>
                    <a:pt x="207" y="121"/>
                  </a:cubicBezTo>
                  <a:cubicBezTo>
                    <a:pt x="207" y="80"/>
                    <a:pt x="207" y="80"/>
                    <a:pt x="207" y="80"/>
                  </a:cubicBezTo>
                  <a:cubicBezTo>
                    <a:pt x="200" y="69"/>
                    <a:pt x="200" y="69"/>
                    <a:pt x="200" y="69"/>
                  </a:cubicBezTo>
                  <a:cubicBezTo>
                    <a:pt x="207" y="67"/>
                    <a:pt x="207" y="67"/>
                    <a:pt x="207" y="67"/>
                  </a:cubicBezTo>
                  <a:cubicBezTo>
                    <a:pt x="210" y="65"/>
                    <a:pt x="213" y="62"/>
                    <a:pt x="213" y="58"/>
                  </a:cubicBez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5" name="Oval 4727">
              <a:extLst>
                <a:ext uri="{FF2B5EF4-FFF2-40B4-BE49-F238E27FC236}">
                  <a16:creationId xmlns:a16="http://schemas.microsoft.com/office/drawing/2014/main" id="{0DFC2B48-46FA-4C96-9E08-5CAD55579473}"/>
                </a:ext>
              </a:extLst>
            </p:cNvPr>
            <p:cNvSpPr>
              <a:spLocks noChangeArrowheads="1"/>
            </p:cNvSpPr>
            <p:nvPr/>
          </p:nvSpPr>
          <p:spPr bwMode="auto">
            <a:xfrm>
              <a:off x="3987701" y="5338976"/>
              <a:ext cx="51196" cy="52360"/>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6" name="Oval 4728">
              <a:extLst>
                <a:ext uri="{FF2B5EF4-FFF2-40B4-BE49-F238E27FC236}">
                  <a16:creationId xmlns:a16="http://schemas.microsoft.com/office/drawing/2014/main" id="{6A46923B-64E3-4453-B80B-7BAEE47534CA}"/>
                </a:ext>
              </a:extLst>
            </p:cNvPr>
            <p:cNvSpPr>
              <a:spLocks noChangeArrowheads="1"/>
            </p:cNvSpPr>
            <p:nvPr/>
          </p:nvSpPr>
          <p:spPr bwMode="auto">
            <a:xfrm>
              <a:off x="4239029" y="5338976"/>
              <a:ext cx="52360" cy="52360"/>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7" name="Line 4729">
              <a:extLst>
                <a:ext uri="{FF2B5EF4-FFF2-40B4-BE49-F238E27FC236}">
                  <a16:creationId xmlns:a16="http://schemas.microsoft.com/office/drawing/2014/main" id="{191974FA-5018-4281-92AC-9688CC1C6880}"/>
                </a:ext>
              </a:extLst>
            </p:cNvPr>
            <p:cNvSpPr>
              <a:spLocks noChangeShapeType="1"/>
            </p:cNvSpPr>
            <p:nvPr/>
          </p:nvSpPr>
          <p:spPr bwMode="auto">
            <a:xfrm>
              <a:off x="4041224" y="5375046"/>
              <a:ext cx="198968"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grpSp>
      <p:pic>
        <p:nvPicPr>
          <p:cNvPr id="32" name="Picture 2" descr="The Anatomy of Self-Driving Cars | DataDrivenInvestor">
            <a:extLst>
              <a:ext uri="{FF2B5EF4-FFF2-40B4-BE49-F238E27FC236}">
                <a16:creationId xmlns:a16="http://schemas.microsoft.com/office/drawing/2014/main" id="{613F2F35-D63B-470F-8961-58AA16F79C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1722" y="4762923"/>
            <a:ext cx="2392397" cy="122971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ow Google's Self-Driving Car Works - IEEE Spectrum">
            <a:extLst>
              <a:ext uri="{FF2B5EF4-FFF2-40B4-BE49-F238E27FC236}">
                <a16:creationId xmlns:a16="http://schemas.microsoft.com/office/drawing/2014/main" id="{8B5C348F-0A74-4DFC-BB9D-BCF236901D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7253" y="3476516"/>
            <a:ext cx="2401081" cy="12059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Machine Vision &amp; Intelligence | Smart Transportation Innovation Program">
            <a:extLst>
              <a:ext uri="{FF2B5EF4-FFF2-40B4-BE49-F238E27FC236}">
                <a16:creationId xmlns:a16="http://schemas.microsoft.com/office/drawing/2014/main" id="{C4E973DA-3D48-4056-8AA8-2798FDFAF0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4060" y="3476516"/>
            <a:ext cx="3498996" cy="25161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76AD249-8292-4C02-B980-78F3E79A3EE8}"/>
              </a:ext>
            </a:extLst>
          </p:cNvPr>
          <p:cNvPicPr>
            <a:picLocks noChangeAspect="1"/>
          </p:cNvPicPr>
          <p:nvPr/>
        </p:nvPicPr>
        <p:blipFill>
          <a:blip r:embed="rId7"/>
          <a:stretch>
            <a:fillRect/>
          </a:stretch>
        </p:blipFill>
        <p:spPr>
          <a:xfrm>
            <a:off x="8604507" y="3476516"/>
            <a:ext cx="2733909" cy="2516117"/>
          </a:xfrm>
          <a:prstGeom prst="rect">
            <a:avLst/>
          </a:prstGeom>
        </p:spPr>
      </p:pic>
      <p:grpSp>
        <p:nvGrpSpPr>
          <p:cNvPr id="49" name="Group 48">
            <a:extLst>
              <a:ext uri="{FF2B5EF4-FFF2-40B4-BE49-F238E27FC236}">
                <a16:creationId xmlns:a16="http://schemas.microsoft.com/office/drawing/2014/main" id="{6015CDED-DA2E-4C0C-8E28-42A5F638CA41}"/>
              </a:ext>
            </a:extLst>
          </p:cNvPr>
          <p:cNvGrpSpPr/>
          <p:nvPr/>
        </p:nvGrpSpPr>
        <p:grpSpPr>
          <a:xfrm>
            <a:off x="2101438" y="2720656"/>
            <a:ext cx="9230773" cy="522496"/>
            <a:chOff x="1799964" y="3294063"/>
            <a:chExt cx="3562877" cy="600075"/>
          </a:xfrm>
        </p:grpSpPr>
        <p:sp>
          <p:nvSpPr>
            <p:cNvPr id="58" name="Line 6">
              <a:extLst>
                <a:ext uri="{FF2B5EF4-FFF2-40B4-BE49-F238E27FC236}">
                  <a16:creationId xmlns:a16="http://schemas.microsoft.com/office/drawing/2014/main" id="{63CB5F85-C1D4-486E-92F5-1D6A5DF5D5C5}"/>
                </a:ext>
              </a:extLst>
            </p:cNvPr>
            <p:cNvSpPr>
              <a:spLocks noChangeShapeType="1"/>
            </p:cNvSpPr>
            <p:nvPr/>
          </p:nvSpPr>
          <p:spPr bwMode="auto">
            <a:xfrm>
              <a:off x="1799964" y="3609976"/>
              <a:ext cx="3562877" cy="0"/>
            </a:xfrm>
            <a:prstGeom prst="line">
              <a:avLst/>
            </a:prstGeom>
            <a:noFill/>
            <a:ln w="1460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dirty="0"/>
            </a:p>
          </p:txBody>
        </p:sp>
        <p:sp>
          <p:nvSpPr>
            <p:cNvPr id="59" name="Oval 7">
              <a:extLst>
                <a:ext uri="{FF2B5EF4-FFF2-40B4-BE49-F238E27FC236}">
                  <a16:creationId xmlns:a16="http://schemas.microsoft.com/office/drawing/2014/main" id="{24A802A2-FEBE-45D3-818F-DFF11B0CB565}"/>
                </a:ext>
              </a:extLst>
            </p:cNvPr>
            <p:cNvSpPr>
              <a:spLocks noChangeArrowheads="1"/>
            </p:cNvSpPr>
            <p:nvPr/>
          </p:nvSpPr>
          <p:spPr bwMode="auto">
            <a:xfrm>
              <a:off x="3281363" y="3294063"/>
              <a:ext cx="601663" cy="600075"/>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ZA" dirty="0"/>
            </a:p>
          </p:txBody>
        </p:sp>
        <p:sp>
          <p:nvSpPr>
            <p:cNvPr id="60" name="Freeform 8">
              <a:extLst>
                <a:ext uri="{FF2B5EF4-FFF2-40B4-BE49-F238E27FC236}">
                  <a16:creationId xmlns:a16="http://schemas.microsoft.com/office/drawing/2014/main" id="{82B70EB3-8F07-4B4F-8182-D82CE2AE375A}"/>
                </a:ext>
              </a:extLst>
            </p:cNvPr>
            <p:cNvSpPr>
              <a:spLocks/>
            </p:cNvSpPr>
            <p:nvPr/>
          </p:nvSpPr>
          <p:spPr bwMode="auto">
            <a:xfrm>
              <a:off x="3438526" y="3565525"/>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38100" cap="flat">
              <a:solidFill>
                <a:srgbClr val="DC25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p>
          </p:txBody>
        </p:sp>
      </p:grpSp>
      <p:grpSp>
        <p:nvGrpSpPr>
          <p:cNvPr id="71" name="Group 70">
            <a:extLst>
              <a:ext uri="{FF2B5EF4-FFF2-40B4-BE49-F238E27FC236}">
                <a16:creationId xmlns:a16="http://schemas.microsoft.com/office/drawing/2014/main" id="{2A0FC53A-21A4-44D8-9A35-BC942BD5A18B}"/>
              </a:ext>
            </a:extLst>
          </p:cNvPr>
          <p:cNvGrpSpPr/>
          <p:nvPr/>
        </p:nvGrpSpPr>
        <p:grpSpPr>
          <a:xfrm>
            <a:off x="6660249" y="992780"/>
            <a:ext cx="4678167" cy="1542547"/>
            <a:chOff x="784737" y="2406771"/>
            <a:chExt cx="4678167" cy="1720862"/>
          </a:xfrm>
        </p:grpSpPr>
        <p:sp>
          <p:nvSpPr>
            <p:cNvPr id="72" name="TextBox 71">
              <a:extLst>
                <a:ext uri="{FF2B5EF4-FFF2-40B4-BE49-F238E27FC236}">
                  <a16:creationId xmlns:a16="http://schemas.microsoft.com/office/drawing/2014/main" id="{BBB35210-4BA0-4015-BE1E-57A59DCA19EA}"/>
                </a:ext>
              </a:extLst>
            </p:cNvPr>
            <p:cNvSpPr txBox="1"/>
            <p:nvPr/>
          </p:nvSpPr>
          <p:spPr>
            <a:xfrm>
              <a:off x="784737" y="2406771"/>
              <a:ext cx="4678167" cy="1720862"/>
            </a:xfrm>
            <a:prstGeom prst="roundRect">
              <a:avLst>
                <a:gd name="adj" fmla="val 3579"/>
              </a:avLst>
            </a:prstGeom>
            <a:solidFill>
              <a:srgbClr val="DC2524"/>
            </a:solidFill>
            <a:ln w="19050">
              <a:noFill/>
            </a:ln>
          </p:spPr>
          <p:txBody>
            <a:bodyPr wrap="square" lIns="360000" tIns="108000" rIns="612000" bIns="72000" rtlCol="0" anchor="ctr" anchorCtr="0">
              <a:normAutofit/>
            </a:bodyPr>
            <a:lstStyle/>
            <a:p>
              <a:pPr algn="ctr"/>
              <a:endParaRPr lang="en-US" sz="1100" i="1" dirty="0">
                <a:latin typeface="Arial" panose="020B0604020202020204" pitchFamily="34" charset="0"/>
                <a:cs typeface="Arial" panose="020B0604020202020204" pitchFamily="34" charset="0"/>
              </a:endParaRPr>
            </a:p>
            <a:p>
              <a:pPr algn="ctr"/>
              <a:endParaRPr lang="en-US" sz="1100" i="1" dirty="0">
                <a:latin typeface="Arial" panose="020B0604020202020204" pitchFamily="34" charset="0"/>
                <a:cs typeface="Arial" panose="020B0604020202020204" pitchFamily="34" charset="0"/>
              </a:endParaRPr>
            </a:p>
            <a:p>
              <a:pPr algn="ctr"/>
              <a:r>
                <a:rPr lang="en-US" sz="1100" i="1" dirty="0">
                  <a:latin typeface="Arial" panose="020B0604020202020204" pitchFamily="34" charset="0"/>
                  <a:cs typeface="Arial" panose="020B0604020202020204" pitchFamily="34" charset="0"/>
                </a:rPr>
                <a:t>“A self-driving car, that is, a ground vehicle that is capable of sensing its environment and moving safely with little or no human input.”</a:t>
              </a:r>
            </a:p>
            <a:p>
              <a:pPr algn="ctr"/>
              <a:endParaRPr lang="en-US" sz="1100" i="1" dirty="0">
                <a:latin typeface="Arial" panose="020B0604020202020204" pitchFamily="34" charset="0"/>
                <a:cs typeface="Arial" panose="020B0604020202020204" pitchFamily="34" charset="0"/>
              </a:endParaRPr>
            </a:p>
            <a:p>
              <a:pPr algn="ctr"/>
              <a:r>
                <a:rPr lang="en-US" sz="1100" dirty="0">
                  <a:latin typeface="Arial" panose="020B0604020202020204" pitchFamily="34" charset="0"/>
                  <a:cs typeface="Arial" panose="020B0604020202020204" pitchFamily="34" charset="0"/>
                </a:rPr>
                <a:t>~ Wikipedia</a:t>
              </a:r>
            </a:p>
          </p:txBody>
        </p:sp>
        <p:sp>
          <p:nvSpPr>
            <p:cNvPr id="73" name="TextBox 72">
              <a:extLst>
                <a:ext uri="{FF2B5EF4-FFF2-40B4-BE49-F238E27FC236}">
                  <a16:creationId xmlns:a16="http://schemas.microsoft.com/office/drawing/2014/main" id="{E2AB3288-EC3B-435F-A959-F16AB5190D9F}"/>
                </a:ext>
              </a:extLst>
            </p:cNvPr>
            <p:cNvSpPr txBox="1"/>
            <p:nvPr/>
          </p:nvSpPr>
          <p:spPr>
            <a:xfrm>
              <a:off x="1570633" y="2530605"/>
              <a:ext cx="2984740" cy="343355"/>
            </a:xfrm>
            <a:prstGeom prst="rect">
              <a:avLst/>
            </a:prstGeom>
            <a:noFill/>
          </p:spPr>
          <p:txBody>
            <a:bodyPr wrap="square" lIns="0" tIns="0" rIns="0" bIns="0" rtlCol="0" anchor="t" anchorCtr="0">
              <a:spAutoFit/>
            </a:bodyPr>
            <a:lstStyle/>
            <a:p>
              <a:pPr algn="ctr"/>
              <a:r>
                <a:rPr lang="en-ZA" sz="2000" b="1" spc="20" dirty="0">
                  <a:latin typeface="Arial" panose="020B0604020202020204" pitchFamily="34" charset="0"/>
                  <a:cs typeface="Arial" panose="020B0604020202020204" pitchFamily="34" charset="0"/>
                </a:rPr>
                <a:t>What is Self-driving?</a:t>
              </a:r>
            </a:p>
          </p:txBody>
        </p:sp>
      </p:grpSp>
    </p:spTree>
    <p:extLst>
      <p:ext uri="{BB962C8B-B14F-4D97-AF65-F5344CB8AC3E}">
        <p14:creationId xmlns:p14="http://schemas.microsoft.com/office/powerpoint/2010/main" val="162136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988A3D-A695-4CBD-8CFB-208439B6A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2763" y="2498753"/>
            <a:ext cx="4272587" cy="3490703"/>
          </a:xfrm>
          <a:prstGeom prst="rect">
            <a:avLst/>
          </a:prstGeom>
        </p:spPr>
      </p:pic>
      <p:sp>
        <p:nvSpPr>
          <p:cNvPr id="32" name="Rectangle 31">
            <a:extLst>
              <a:ext uri="{FF2B5EF4-FFF2-40B4-BE49-F238E27FC236}">
                <a16:creationId xmlns:a16="http://schemas.microsoft.com/office/drawing/2014/main" id="{5E09BE5E-B375-4703-9D9D-6CFE3A22E1C9}"/>
              </a:ext>
            </a:extLst>
          </p:cNvPr>
          <p:cNvSpPr/>
          <p:nvPr/>
        </p:nvSpPr>
        <p:spPr>
          <a:xfrm>
            <a:off x="709683" y="2630109"/>
            <a:ext cx="4067034" cy="2361063"/>
          </a:xfrm>
          <a:prstGeom prst="rect">
            <a:avLst/>
          </a:prstGeom>
          <a:solidFill>
            <a:srgbClr val="1D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Nova Light" panose="020B0304020202020204" pitchFamily="34" charset="0"/>
              </a:rPr>
              <a:t>Evaluate Model</a:t>
            </a:r>
          </a:p>
        </p:txBody>
      </p:sp>
      <p:sp>
        <p:nvSpPr>
          <p:cNvPr id="3" name="Title 2"/>
          <p:cNvSpPr>
            <a:spLocks noGrp="1"/>
          </p:cNvSpPr>
          <p:nvPr>
            <p:ph type="title"/>
          </p:nvPr>
        </p:nvSpPr>
        <p:spPr>
          <a:xfrm>
            <a:off x="407367" y="401939"/>
            <a:ext cx="1052943" cy="276999"/>
          </a:xfrm>
          <a:solidFill>
            <a:schemeClr val="bg2"/>
          </a:solidFill>
        </p:spPr>
        <p:txBody>
          <a:bodyPr wrap="square">
            <a:spAutoFit/>
          </a:bodyPr>
          <a:lstStyle/>
          <a:p>
            <a:r>
              <a:rPr lang="en-ZA" dirty="0">
                <a:solidFill>
                  <a:srgbClr val="D1D3D4"/>
                </a:solidFill>
              </a:rPr>
              <a:t>Demo</a:t>
            </a:r>
          </a:p>
        </p:txBody>
      </p:sp>
      <p:grpSp>
        <p:nvGrpSpPr>
          <p:cNvPr id="2" name="Group 1">
            <a:extLst>
              <a:ext uri="{FF2B5EF4-FFF2-40B4-BE49-F238E27FC236}">
                <a16:creationId xmlns:a16="http://schemas.microsoft.com/office/drawing/2014/main" id="{C7995F2C-D3E8-478C-AE36-AEA536220E3D}"/>
              </a:ext>
            </a:extLst>
          </p:cNvPr>
          <p:cNvGrpSpPr/>
          <p:nvPr/>
        </p:nvGrpSpPr>
        <p:grpSpPr>
          <a:xfrm>
            <a:off x="10021165" y="1110567"/>
            <a:ext cx="1735494" cy="1805364"/>
            <a:chOff x="5435632" y="671444"/>
            <a:chExt cx="1735494" cy="1805364"/>
          </a:xfrm>
        </p:grpSpPr>
        <p:sp>
          <p:nvSpPr>
            <p:cNvPr id="19" name="Title 1">
              <a:extLst>
                <a:ext uri="{FF2B5EF4-FFF2-40B4-BE49-F238E27FC236}">
                  <a16:creationId xmlns:a16="http://schemas.microsoft.com/office/drawing/2014/main" id="{8B066453-CE67-4E9F-8F65-EC6BC40AE331}"/>
                </a:ext>
              </a:extLst>
            </p:cNvPr>
            <p:cNvSpPr txBox="1">
              <a:spLocks/>
            </p:cNvSpPr>
            <p:nvPr/>
          </p:nvSpPr>
          <p:spPr>
            <a:xfrm>
              <a:off x="5435632" y="1923153"/>
              <a:ext cx="1735494" cy="553655"/>
            </a:xfrm>
            <a:prstGeom prst="rect">
              <a:avLst/>
            </a:prstGeom>
            <a:solidFill>
              <a:schemeClr val="bg2"/>
            </a:solidFill>
          </p:spPr>
          <p:txBody>
            <a:bodyPr vert="horz" wrap="square" lIns="144000" tIns="0" rIns="36000" bIns="0" rtlCol="0" anchor="t">
              <a:normAutofit/>
            </a:bodyPr>
            <a:lstStyle>
              <a:lvl1pPr marL="0" algn="l" defTabSz="914400" rtl="0" eaLnBrk="1" latinLnBrk="0" hangingPunct="1">
                <a:lnSpc>
                  <a:spcPct val="90000"/>
                </a:lnSpc>
                <a:spcBef>
                  <a:spcPct val="0"/>
                </a:spcBef>
                <a:buNone/>
                <a:defRPr lang="en-ZA" sz="2000" b="1" kern="1200" spc="30" baseline="0" dirty="0">
                  <a:ln w="0"/>
                  <a:solidFill>
                    <a:srgbClr val="D1D3D4"/>
                  </a:solidFill>
                  <a:effectLst/>
                  <a:latin typeface="Arial" panose="020B0604020202020204" pitchFamily="34" charset="0"/>
                  <a:ea typeface="Kozuka Gothic Pro B" panose="020B0800000000000000" pitchFamily="34" charset="-128"/>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1600" b="0" dirty="0">
                  <a:solidFill>
                    <a:schemeClr val="tx1"/>
                  </a:solidFill>
                  <a:latin typeface="Arial Nova Light" panose="020B0304020202020204" pitchFamily="34" charset="0"/>
                </a:rPr>
                <a:t>@rudigrobler</a:t>
              </a:r>
              <a:br>
                <a:rPr lang="en-US" sz="1600" b="0" dirty="0">
                  <a:solidFill>
                    <a:schemeClr val="tx1"/>
                  </a:solidFill>
                  <a:latin typeface="Arial Nova Light" panose="020B0304020202020204" pitchFamily="34" charset="0"/>
                </a:rPr>
              </a:br>
              <a:r>
                <a:rPr lang="en-US" sz="1000" b="0" spc="20" dirty="0">
                  <a:solidFill>
                    <a:schemeClr val="tx1"/>
                  </a:solidFill>
                  <a:latin typeface="Arial Nova Light" panose="020B0304020202020204" pitchFamily="34" charset="0"/>
                </a:rPr>
                <a:t>v1.0.5</a:t>
              </a:r>
              <a:endParaRPr lang="en-US" sz="1000" b="0" dirty="0">
                <a:solidFill>
                  <a:schemeClr val="tx1"/>
                </a:solidFill>
                <a:latin typeface="Arial Nova Light" panose="020B0304020202020204" pitchFamily="34" charset="0"/>
              </a:endParaRPr>
            </a:p>
          </p:txBody>
        </p:sp>
        <p:pic>
          <p:nvPicPr>
            <p:cNvPr id="20" name="Picture 19" descr="A picture containing text&#10;&#10;Description automatically generated">
              <a:extLst>
                <a:ext uri="{FF2B5EF4-FFF2-40B4-BE49-F238E27FC236}">
                  <a16:creationId xmlns:a16="http://schemas.microsoft.com/office/drawing/2014/main" id="{D942AB00-E71B-450D-83A4-03329E608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0645" y="671444"/>
              <a:ext cx="1165467" cy="1165467"/>
            </a:xfrm>
            <a:prstGeom prst="ellipse">
              <a:avLst/>
            </a:prstGeom>
            <a:solidFill>
              <a:srgbClr val="1D3D98"/>
            </a:solidFill>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988608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CD2352-9B8F-42FD-9306-9FFCBA4CF439}"/>
              </a:ext>
            </a:extLst>
          </p:cNvPr>
          <p:cNvSpPr txBox="1"/>
          <p:nvPr/>
        </p:nvSpPr>
        <p:spPr>
          <a:xfrm>
            <a:off x="5034224" y="3145134"/>
            <a:ext cx="2039982" cy="369332"/>
          </a:xfrm>
          <a:prstGeom prst="rect">
            <a:avLst/>
          </a:prstGeom>
          <a:noFill/>
        </p:spPr>
        <p:txBody>
          <a:bodyPr wrap="none" rtlCol="0">
            <a:spAutoFit/>
          </a:bodyPr>
          <a:lstStyle/>
          <a:p>
            <a:r>
              <a:rPr lang="en-US" b="1" dirty="0">
                <a:solidFill>
                  <a:schemeClr val="bg1"/>
                </a:solidFill>
              </a:rPr>
              <a:t>TODO</a:t>
            </a:r>
            <a:r>
              <a:rPr lang="en-US" dirty="0">
                <a:solidFill>
                  <a:schemeClr val="bg1"/>
                </a:solidFill>
              </a:rPr>
              <a:t>: Live demo</a:t>
            </a:r>
          </a:p>
        </p:txBody>
      </p:sp>
    </p:spTree>
    <p:extLst>
      <p:ext uri="{BB962C8B-B14F-4D97-AF65-F5344CB8AC3E}">
        <p14:creationId xmlns:p14="http://schemas.microsoft.com/office/powerpoint/2010/main" val="377968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938C0-E068-4732-8674-F3ED2047B0D9}"/>
              </a:ext>
            </a:extLst>
          </p:cNvPr>
          <p:cNvSpPr>
            <a:spLocks noGrp="1"/>
          </p:cNvSpPr>
          <p:nvPr>
            <p:ph type="title"/>
          </p:nvPr>
        </p:nvSpPr>
        <p:spPr>
          <a:xfrm>
            <a:off x="407367" y="356024"/>
            <a:ext cx="2118119" cy="340662"/>
          </a:xfrm>
        </p:spPr>
        <p:txBody>
          <a:bodyPr/>
          <a:lstStyle/>
          <a:p>
            <a:r>
              <a:rPr lang="en-US" dirty="0"/>
              <a:t>Architecture</a:t>
            </a:r>
          </a:p>
        </p:txBody>
      </p:sp>
      <p:sp>
        <p:nvSpPr>
          <p:cNvPr id="5" name="Rectangle 4">
            <a:extLst>
              <a:ext uri="{FF2B5EF4-FFF2-40B4-BE49-F238E27FC236}">
                <a16:creationId xmlns:a16="http://schemas.microsoft.com/office/drawing/2014/main" id="{9FA8E8DE-ECDE-4675-9B54-E282E8F0DD7C}"/>
              </a:ext>
            </a:extLst>
          </p:cNvPr>
          <p:cNvSpPr/>
          <p:nvPr/>
        </p:nvSpPr>
        <p:spPr>
          <a:xfrm>
            <a:off x="827314" y="3120572"/>
            <a:ext cx="10508343" cy="449942"/>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ZMQ</a:t>
            </a:r>
          </a:p>
        </p:txBody>
      </p:sp>
      <p:sp>
        <p:nvSpPr>
          <p:cNvPr id="6" name="Rectangle 5">
            <a:extLst>
              <a:ext uri="{FF2B5EF4-FFF2-40B4-BE49-F238E27FC236}">
                <a16:creationId xmlns:a16="http://schemas.microsoft.com/office/drawing/2014/main" id="{C2E8E825-DF3F-4609-84FB-37827A97EFC9}"/>
              </a:ext>
            </a:extLst>
          </p:cNvPr>
          <p:cNvSpPr/>
          <p:nvPr/>
        </p:nvSpPr>
        <p:spPr>
          <a:xfrm>
            <a:off x="1066799" y="3602788"/>
            <a:ext cx="10029371" cy="18796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dirty="0">
                <a:solidFill>
                  <a:schemeClr val="tx1">
                    <a:lumMod val="50000"/>
                  </a:schemeClr>
                </a:solidFill>
              </a:rPr>
              <a:t>Windows (Dell)</a:t>
            </a:r>
          </a:p>
        </p:txBody>
      </p:sp>
      <p:sp>
        <p:nvSpPr>
          <p:cNvPr id="7" name="Rectangle 6">
            <a:extLst>
              <a:ext uri="{FF2B5EF4-FFF2-40B4-BE49-F238E27FC236}">
                <a16:creationId xmlns:a16="http://schemas.microsoft.com/office/drawing/2014/main" id="{4968EEC8-9D77-497E-BEEB-1D617C37D891}"/>
              </a:ext>
            </a:extLst>
          </p:cNvPr>
          <p:cNvSpPr/>
          <p:nvPr/>
        </p:nvSpPr>
        <p:spPr>
          <a:xfrm>
            <a:off x="1066798" y="1208698"/>
            <a:ext cx="10029371" cy="1879600"/>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lumMod val="50000"/>
                  </a:schemeClr>
                </a:solidFill>
              </a:rPr>
              <a:t>Ubuntu (Nvidia Jetson)</a:t>
            </a:r>
          </a:p>
        </p:txBody>
      </p:sp>
      <p:pic>
        <p:nvPicPr>
          <p:cNvPr id="1026" name="Picture 2" descr="Ca2240 hoodcam1">
            <a:extLst>
              <a:ext uri="{FF2B5EF4-FFF2-40B4-BE49-F238E27FC236}">
                <a16:creationId xmlns:a16="http://schemas.microsoft.com/office/drawing/2014/main" id="{60393B5A-8269-4CF3-885E-A08941CDB6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434" y="3859976"/>
            <a:ext cx="2142104" cy="11854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43CC6A1-2AA4-496F-A1D3-33EF2B74A15C}"/>
              </a:ext>
            </a:extLst>
          </p:cNvPr>
          <p:cNvSpPr/>
          <p:nvPr/>
        </p:nvSpPr>
        <p:spPr>
          <a:xfrm>
            <a:off x="4601029" y="3859976"/>
            <a:ext cx="2510971" cy="407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 Publisher</a:t>
            </a:r>
          </a:p>
        </p:txBody>
      </p:sp>
      <p:sp>
        <p:nvSpPr>
          <p:cNvPr id="13" name="Rectangle 12">
            <a:extLst>
              <a:ext uri="{FF2B5EF4-FFF2-40B4-BE49-F238E27FC236}">
                <a16:creationId xmlns:a16="http://schemas.microsoft.com/office/drawing/2014/main" id="{C2BD4F26-CD59-4EC3-9F22-3B89FA1945E3}"/>
              </a:ext>
            </a:extLst>
          </p:cNvPr>
          <p:cNvSpPr/>
          <p:nvPr/>
        </p:nvSpPr>
        <p:spPr>
          <a:xfrm>
            <a:off x="4601028" y="4445423"/>
            <a:ext cx="2510971" cy="407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 State Publisher</a:t>
            </a:r>
          </a:p>
        </p:txBody>
      </p:sp>
      <p:sp>
        <p:nvSpPr>
          <p:cNvPr id="14" name="Rectangle 13">
            <a:extLst>
              <a:ext uri="{FF2B5EF4-FFF2-40B4-BE49-F238E27FC236}">
                <a16:creationId xmlns:a16="http://schemas.microsoft.com/office/drawing/2014/main" id="{ED369DE7-1537-4D09-A17F-F92B0112E73D}"/>
              </a:ext>
            </a:extLst>
          </p:cNvPr>
          <p:cNvSpPr/>
          <p:nvPr/>
        </p:nvSpPr>
        <p:spPr>
          <a:xfrm>
            <a:off x="7848599" y="3856759"/>
            <a:ext cx="2510971" cy="995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Server</a:t>
            </a:r>
          </a:p>
        </p:txBody>
      </p:sp>
      <p:sp>
        <p:nvSpPr>
          <p:cNvPr id="15" name="Rectangle 14">
            <a:extLst>
              <a:ext uri="{FF2B5EF4-FFF2-40B4-BE49-F238E27FC236}">
                <a16:creationId xmlns:a16="http://schemas.microsoft.com/office/drawing/2014/main" id="{FE30529E-A1DC-420F-B764-7707D7138620}"/>
              </a:ext>
            </a:extLst>
          </p:cNvPr>
          <p:cNvSpPr/>
          <p:nvPr/>
        </p:nvSpPr>
        <p:spPr>
          <a:xfrm>
            <a:off x="4601029" y="1854929"/>
            <a:ext cx="2510971" cy="407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Screen Subscriber</a:t>
            </a:r>
          </a:p>
        </p:txBody>
      </p:sp>
      <p:sp>
        <p:nvSpPr>
          <p:cNvPr id="16" name="Rectangle 15">
            <a:extLst>
              <a:ext uri="{FF2B5EF4-FFF2-40B4-BE49-F238E27FC236}">
                <a16:creationId xmlns:a16="http://schemas.microsoft.com/office/drawing/2014/main" id="{809A4FEA-1634-43C6-90DF-D577A11E2B62}"/>
              </a:ext>
            </a:extLst>
          </p:cNvPr>
          <p:cNvSpPr/>
          <p:nvPr/>
        </p:nvSpPr>
        <p:spPr>
          <a:xfrm>
            <a:off x="4601028" y="2440376"/>
            <a:ext cx="2510971" cy="407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 State Subscriber</a:t>
            </a:r>
          </a:p>
        </p:txBody>
      </p:sp>
      <p:sp>
        <p:nvSpPr>
          <p:cNvPr id="17" name="Rectangle 16">
            <a:extLst>
              <a:ext uri="{FF2B5EF4-FFF2-40B4-BE49-F238E27FC236}">
                <a16:creationId xmlns:a16="http://schemas.microsoft.com/office/drawing/2014/main" id="{10180844-303B-41A1-BD2D-D9D1547F9A96}"/>
              </a:ext>
            </a:extLst>
          </p:cNvPr>
          <p:cNvSpPr/>
          <p:nvPr/>
        </p:nvSpPr>
        <p:spPr>
          <a:xfrm>
            <a:off x="7848599" y="1851712"/>
            <a:ext cx="2510971" cy="995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Control Client</a:t>
            </a:r>
          </a:p>
        </p:txBody>
      </p:sp>
      <p:pic>
        <p:nvPicPr>
          <p:cNvPr id="1028" name="Picture 4">
            <a:extLst>
              <a:ext uri="{FF2B5EF4-FFF2-40B4-BE49-F238E27FC236}">
                <a16:creationId xmlns:a16="http://schemas.microsoft.com/office/drawing/2014/main" id="{73B900E7-730D-481F-9995-479E4F0C7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611" y="1555105"/>
            <a:ext cx="104775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933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E37E9-5E9B-4B2C-8FFD-CE643B0DE5C5}"/>
              </a:ext>
            </a:extLst>
          </p:cNvPr>
          <p:cNvSpPr>
            <a:spLocks noGrp="1"/>
          </p:cNvSpPr>
          <p:nvPr>
            <p:ph type="title"/>
          </p:nvPr>
        </p:nvSpPr>
        <p:spPr>
          <a:xfrm>
            <a:off x="407367" y="382137"/>
            <a:ext cx="1489672" cy="281664"/>
          </a:xfrm>
        </p:spPr>
        <p:txBody>
          <a:bodyPr/>
          <a:lstStyle/>
          <a:p>
            <a:r>
              <a:rPr lang="en-US" dirty="0"/>
              <a:t>The Plan</a:t>
            </a:r>
          </a:p>
        </p:txBody>
      </p:sp>
      <p:grpSp>
        <p:nvGrpSpPr>
          <p:cNvPr id="19" name="Group 18">
            <a:extLst>
              <a:ext uri="{FF2B5EF4-FFF2-40B4-BE49-F238E27FC236}">
                <a16:creationId xmlns:a16="http://schemas.microsoft.com/office/drawing/2014/main" id="{0628951E-47BA-48AC-91E1-C4B9780895DC}"/>
              </a:ext>
            </a:extLst>
          </p:cNvPr>
          <p:cNvGrpSpPr/>
          <p:nvPr/>
        </p:nvGrpSpPr>
        <p:grpSpPr>
          <a:xfrm>
            <a:off x="4344903" y="1437130"/>
            <a:ext cx="3034639" cy="3752491"/>
            <a:chOff x="4307884" y="1437130"/>
            <a:chExt cx="3034639" cy="3752491"/>
          </a:xfrm>
        </p:grpSpPr>
        <p:sp>
          <p:nvSpPr>
            <p:cNvPr id="17" name="TextBox 16">
              <a:extLst>
                <a:ext uri="{FF2B5EF4-FFF2-40B4-BE49-F238E27FC236}">
                  <a16:creationId xmlns:a16="http://schemas.microsoft.com/office/drawing/2014/main" id="{D6435212-7F80-4DF1-97C1-951AE0BD296B}"/>
                </a:ext>
              </a:extLst>
            </p:cNvPr>
            <p:cNvSpPr txBox="1"/>
            <p:nvPr/>
          </p:nvSpPr>
          <p:spPr>
            <a:xfrm>
              <a:off x="4307884" y="1437130"/>
              <a:ext cx="3034639" cy="3752491"/>
            </a:xfrm>
            <a:prstGeom prst="roundRect">
              <a:avLst>
                <a:gd name="adj" fmla="val 3157"/>
              </a:avLst>
            </a:prstGeom>
            <a:solidFill>
              <a:srgbClr val="1D3D98"/>
            </a:solidFill>
            <a:ln w="19050">
              <a:solidFill>
                <a:schemeClr val="accent6"/>
              </a:solidFill>
            </a:ln>
          </p:spPr>
          <p:txBody>
            <a:bodyPr wrap="square" lIns="360000" tIns="108000" rIns="612000" bIns="72000" rtlCol="0" anchor="t" anchorCtr="0">
              <a:normAutofit/>
            </a:bodyPr>
            <a:lstStyle/>
            <a:p>
              <a:pPr algn="r"/>
              <a:r>
                <a:rPr lang="en-ZA" sz="2400" b="1" dirty="0">
                  <a:latin typeface="Arial" panose="020B0604020202020204" pitchFamily="34" charset="0"/>
                  <a:cs typeface="Arial" panose="020B0604020202020204" pitchFamily="34" charset="0"/>
                </a:rPr>
                <a:t>TRAIN</a:t>
              </a:r>
              <a:endParaRPr lang="en-ZA" sz="2300" b="1" dirty="0">
                <a:latin typeface="Arial" panose="020B0604020202020204" pitchFamily="34" charset="0"/>
                <a:cs typeface="Arial" panose="020B0604020202020204" pitchFamily="34" charset="0"/>
              </a:endParaRPr>
            </a:p>
            <a:p>
              <a:pPr algn="r"/>
              <a:r>
                <a:rPr lang="en-ZA" sz="2300" dirty="0">
                  <a:latin typeface="Arial Nova Light" panose="020B0304020202020204" pitchFamily="34" charset="0"/>
                  <a:cs typeface="Arial" panose="020B0604020202020204" pitchFamily="34" charset="0"/>
                </a:rPr>
                <a:t>our model</a:t>
              </a:r>
            </a:p>
          </p:txBody>
        </p:sp>
        <p:pic>
          <p:nvPicPr>
            <p:cNvPr id="14" name="Picture 2" descr="Deep Learning">
              <a:extLst>
                <a:ext uri="{FF2B5EF4-FFF2-40B4-BE49-F238E27FC236}">
                  <a16:creationId xmlns:a16="http://schemas.microsoft.com/office/drawing/2014/main" id="{AFA26D46-5661-4521-A2A3-B1A41C5ED7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a:xfrm>
              <a:off x="4554838" y="3463504"/>
              <a:ext cx="2610237" cy="1343025"/>
            </a:xfrm>
            <a:prstGeom prst="rect">
              <a:avLst/>
            </a:prstGeom>
          </p:spPr>
        </p:pic>
      </p:grpSp>
      <p:grpSp>
        <p:nvGrpSpPr>
          <p:cNvPr id="20" name="Group 19">
            <a:extLst>
              <a:ext uri="{FF2B5EF4-FFF2-40B4-BE49-F238E27FC236}">
                <a16:creationId xmlns:a16="http://schemas.microsoft.com/office/drawing/2014/main" id="{79B604B6-A42C-473A-A30B-FDD1D3A51DA9}"/>
              </a:ext>
            </a:extLst>
          </p:cNvPr>
          <p:cNvGrpSpPr/>
          <p:nvPr/>
        </p:nvGrpSpPr>
        <p:grpSpPr>
          <a:xfrm>
            <a:off x="609380" y="1437129"/>
            <a:ext cx="3034639" cy="3752491"/>
            <a:chOff x="609380" y="1437129"/>
            <a:chExt cx="3034639" cy="3752491"/>
          </a:xfrm>
        </p:grpSpPr>
        <p:sp>
          <p:nvSpPr>
            <p:cNvPr id="4" name="TextBox 3">
              <a:extLst>
                <a:ext uri="{FF2B5EF4-FFF2-40B4-BE49-F238E27FC236}">
                  <a16:creationId xmlns:a16="http://schemas.microsoft.com/office/drawing/2014/main" id="{85BB2AE1-FD8F-4220-9C25-8060299A8079}"/>
                </a:ext>
              </a:extLst>
            </p:cNvPr>
            <p:cNvSpPr txBox="1"/>
            <p:nvPr/>
          </p:nvSpPr>
          <p:spPr>
            <a:xfrm>
              <a:off x="609380" y="1437129"/>
              <a:ext cx="3034639" cy="3752491"/>
            </a:xfrm>
            <a:prstGeom prst="roundRect">
              <a:avLst>
                <a:gd name="adj" fmla="val 3157"/>
              </a:avLst>
            </a:prstGeom>
            <a:solidFill>
              <a:srgbClr val="1D3D98"/>
            </a:solidFill>
            <a:ln w="19050">
              <a:solidFill>
                <a:schemeClr val="accent6"/>
              </a:solidFill>
            </a:ln>
          </p:spPr>
          <p:txBody>
            <a:bodyPr wrap="square" lIns="360000" tIns="108000" rIns="612000" bIns="72000" rtlCol="0" anchor="t" anchorCtr="0">
              <a:normAutofit/>
            </a:bodyPr>
            <a:lstStyle/>
            <a:p>
              <a:pPr algn="r"/>
              <a:r>
                <a:rPr lang="en-ZA" sz="2400" b="1" dirty="0">
                  <a:latin typeface="Arial" panose="020B0604020202020204" pitchFamily="34" charset="0"/>
                  <a:cs typeface="Arial" panose="020B0604020202020204" pitchFamily="34" charset="0"/>
                </a:rPr>
                <a:t>COLLECT</a:t>
              </a:r>
              <a:endParaRPr lang="en-ZA" sz="2300" b="1" dirty="0">
                <a:latin typeface="Arial" panose="020B0604020202020204" pitchFamily="34" charset="0"/>
                <a:cs typeface="Arial" panose="020B0604020202020204" pitchFamily="34" charset="0"/>
              </a:endParaRPr>
            </a:p>
            <a:p>
              <a:pPr algn="r"/>
              <a:r>
                <a:rPr lang="en-ZA" sz="2300" dirty="0">
                  <a:latin typeface="Arial Nova Light" panose="020B0304020202020204" pitchFamily="34" charset="0"/>
                  <a:cs typeface="Arial" panose="020B0604020202020204" pitchFamily="34" charset="0"/>
                </a:rPr>
                <a:t>training data</a:t>
              </a:r>
            </a:p>
          </p:txBody>
        </p:sp>
        <p:pic>
          <p:nvPicPr>
            <p:cNvPr id="15" name="Picture 2" descr="GTA MODS - Photos | Facebook">
              <a:extLst>
                <a:ext uri="{FF2B5EF4-FFF2-40B4-BE49-F238E27FC236}">
                  <a16:creationId xmlns:a16="http://schemas.microsoft.com/office/drawing/2014/main" id="{914545C0-CFC4-469D-AAA1-36E1C60A8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80" y="3463504"/>
              <a:ext cx="2610237" cy="13540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5EBAE61D-1A05-4F1A-925F-0845746E1740}"/>
              </a:ext>
            </a:extLst>
          </p:cNvPr>
          <p:cNvGrpSpPr/>
          <p:nvPr/>
        </p:nvGrpSpPr>
        <p:grpSpPr>
          <a:xfrm>
            <a:off x="8080425" y="1437131"/>
            <a:ext cx="3034639" cy="3752491"/>
            <a:chOff x="8080425" y="1437131"/>
            <a:chExt cx="3034639" cy="3752491"/>
          </a:xfrm>
        </p:grpSpPr>
        <p:sp>
          <p:nvSpPr>
            <p:cNvPr id="13" name="TextBox 12">
              <a:extLst>
                <a:ext uri="{FF2B5EF4-FFF2-40B4-BE49-F238E27FC236}">
                  <a16:creationId xmlns:a16="http://schemas.microsoft.com/office/drawing/2014/main" id="{3E66EF05-12E8-4BB2-8743-7F2C1A89F7A7}"/>
                </a:ext>
              </a:extLst>
            </p:cNvPr>
            <p:cNvSpPr txBox="1"/>
            <p:nvPr/>
          </p:nvSpPr>
          <p:spPr>
            <a:xfrm>
              <a:off x="8080425" y="1437131"/>
              <a:ext cx="3034639" cy="3752491"/>
            </a:xfrm>
            <a:prstGeom prst="roundRect">
              <a:avLst>
                <a:gd name="adj" fmla="val 3157"/>
              </a:avLst>
            </a:prstGeom>
            <a:solidFill>
              <a:srgbClr val="1D3D98"/>
            </a:solidFill>
            <a:ln w="19050">
              <a:solidFill>
                <a:schemeClr val="accent6"/>
              </a:solidFill>
            </a:ln>
          </p:spPr>
          <p:txBody>
            <a:bodyPr wrap="square" lIns="360000" tIns="108000" rIns="612000" bIns="72000" rtlCol="0" anchor="t" anchorCtr="0">
              <a:normAutofit/>
            </a:bodyPr>
            <a:lstStyle/>
            <a:p>
              <a:pPr algn="r"/>
              <a:r>
                <a:rPr lang="en-ZA" sz="2400" b="1" dirty="0">
                  <a:latin typeface="Arial" panose="020B0604020202020204" pitchFamily="34" charset="0"/>
                  <a:cs typeface="Arial" panose="020B0604020202020204" pitchFamily="34" charset="0"/>
                </a:rPr>
                <a:t>EVALUATE</a:t>
              </a:r>
              <a:endParaRPr lang="en-ZA" sz="2300" b="1" dirty="0">
                <a:latin typeface="Arial" panose="020B0604020202020204" pitchFamily="34" charset="0"/>
                <a:cs typeface="Arial" panose="020B0604020202020204" pitchFamily="34" charset="0"/>
              </a:endParaRPr>
            </a:p>
            <a:p>
              <a:pPr algn="r"/>
              <a:r>
                <a:rPr lang="en-ZA" sz="2300" dirty="0">
                  <a:latin typeface="Arial Nova Light" panose="020B0304020202020204" pitchFamily="34" charset="0"/>
                  <a:cs typeface="Arial" panose="020B0604020202020204" pitchFamily="34" charset="0"/>
                </a:rPr>
                <a:t>our model</a:t>
              </a:r>
            </a:p>
          </p:txBody>
        </p:sp>
        <p:pic>
          <p:nvPicPr>
            <p:cNvPr id="16" name="Picture 15">
              <a:extLst>
                <a:ext uri="{FF2B5EF4-FFF2-40B4-BE49-F238E27FC236}">
                  <a16:creationId xmlns:a16="http://schemas.microsoft.com/office/drawing/2014/main" id="{BE3FC4DF-39B7-446D-A5B8-D42B5C001CC8}"/>
                </a:ext>
              </a:extLst>
            </p:cNvPr>
            <p:cNvPicPr>
              <a:picLocks noChangeAspect="1"/>
            </p:cNvPicPr>
            <p:nvPr/>
          </p:nvPicPr>
          <p:blipFill rotWithShape="1">
            <a:blip r:embed="rId5"/>
            <a:srcRect l="12758" t="9475" r="8830" b="13911"/>
            <a:stretch/>
          </p:blipFill>
          <p:spPr>
            <a:xfrm>
              <a:off x="8292625" y="3429000"/>
              <a:ext cx="2610237" cy="1354067"/>
            </a:xfrm>
            <a:prstGeom prst="rect">
              <a:avLst/>
            </a:prstGeom>
          </p:spPr>
        </p:pic>
      </p:grpSp>
    </p:spTree>
    <p:extLst>
      <p:ext uri="{BB962C8B-B14F-4D97-AF65-F5344CB8AC3E}">
        <p14:creationId xmlns:p14="http://schemas.microsoft.com/office/powerpoint/2010/main" val="3091034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7367" y="380969"/>
            <a:ext cx="2250108" cy="276999"/>
          </a:xfrm>
          <a:solidFill>
            <a:schemeClr val="bg2"/>
          </a:solidFill>
        </p:spPr>
        <p:txBody>
          <a:bodyPr wrap="square">
            <a:spAutoFit/>
          </a:bodyPr>
          <a:lstStyle/>
          <a:p>
            <a:r>
              <a:rPr lang="en-ZA" dirty="0">
                <a:solidFill>
                  <a:srgbClr val="D1D3D4"/>
                </a:solidFill>
              </a:rPr>
              <a:t>Before we start</a:t>
            </a:r>
          </a:p>
        </p:txBody>
      </p:sp>
      <p:sp>
        <p:nvSpPr>
          <p:cNvPr id="22" name="TextBox 21">
            <a:extLst>
              <a:ext uri="{FF2B5EF4-FFF2-40B4-BE49-F238E27FC236}">
                <a16:creationId xmlns:a16="http://schemas.microsoft.com/office/drawing/2014/main" id="{4A9C2C76-DF26-4AF0-95DF-D3CF74777B9E}"/>
              </a:ext>
            </a:extLst>
          </p:cNvPr>
          <p:cNvSpPr txBox="1"/>
          <p:nvPr/>
        </p:nvSpPr>
        <p:spPr>
          <a:xfrm>
            <a:off x="651961" y="1287463"/>
            <a:ext cx="9230774" cy="2954655"/>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t>Disclaimers</a:t>
            </a:r>
            <a:r>
              <a:rPr lang="en-ZA" dirty="0"/>
              <a:t>, I am not a…</a:t>
            </a:r>
          </a:p>
          <a:p>
            <a:pPr marL="742950" lvl="1" indent="-285750">
              <a:spcBef>
                <a:spcPts val="600"/>
              </a:spcBef>
              <a:spcAft>
                <a:spcPts val="600"/>
              </a:spcAft>
              <a:buSzPct val="120000"/>
              <a:buBlip>
                <a:blip r:embed="rId3"/>
              </a:buBlip>
            </a:pPr>
            <a:r>
              <a:rPr lang="en-ZA" dirty="0"/>
              <a:t>Python developer</a:t>
            </a:r>
          </a:p>
          <a:p>
            <a:pPr marL="742950" lvl="1" indent="-285750">
              <a:spcBef>
                <a:spcPts val="600"/>
              </a:spcBef>
              <a:spcAft>
                <a:spcPts val="600"/>
              </a:spcAft>
              <a:buSzPct val="120000"/>
              <a:buBlip>
                <a:blip r:embed="rId3"/>
              </a:buBlip>
            </a:pPr>
            <a:r>
              <a:rPr lang="en-ZA" dirty="0"/>
              <a:t>AI expert</a:t>
            </a:r>
          </a:p>
          <a:p>
            <a:pPr marL="742950" lvl="1" indent="-285750">
              <a:spcBef>
                <a:spcPts val="600"/>
              </a:spcBef>
              <a:spcAft>
                <a:spcPts val="600"/>
              </a:spcAft>
              <a:buSzPct val="120000"/>
              <a:buBlip>
                <a:blip r:embed="rId3"/>
              </a:buBlip>
            </a:pPr>
            <a:r>
              <a:rPr lang="en-ZA" dirty="0"/>
              <a:t>Gamer</a:t>
            </a:r>
          </a:p>
          <a:p>
            <a:pPr marL="742950" lvl="1" indent="-285750">
              <a:spcBef>
                <a:spcPts val="600"/>
              </a:spcBef>
              <a:spcAft>
                <a:spcPts val="600"/>
              </a:spcAft>
              <a:buSzPct val="120000"/>
              <a:buBlip>
                <a:blip r:embed="rId3"/>
              </a:buBlip>
            </a:pPr>
            <a:endParaRPr lang="en-ZA" dirty="0"/>
          </a:p>
          <a:p>
            <a:pPr marL="285750" indent="-285750">
              <a:spcBef>
                <a:spcPts val="600"/>
              </a:spcBef>
              <a:spcAft>
                <a:spcPts val="600"/>
              </a:spcAft>
              <a:buSzPct val="120000"/>
              <a:buBlip>
                <a:blip r:embed="rId3"/>
              </a:buBlip>
            </a:pPr>
            <a:r>
              <a:rPr lang="en-ZA" dirty="0"/>
              <a:t>All code and examples will be available to download</a:t>
            </a:r>
          </a:p>
          <a:p>
            <a:pPr marL="285750" indent="-285750">
              <a:spcBef>
                <a:spcPts val="600"/>
              </a:spcBef>
              <a:spcAft>
                <a:spcPts val="600"/>
              </a:spcAft>
              <a:buSzPct val="120000"/>
              <a:buBlip>
                <a:blip r:embed="rId3"/>
              </a:buBlip>
            </a:pPr>
            <a:r>
              <a:rPr lang="en-ZA" dirty="0"/>
              <a:t>Almost all the examples are </a:t>
            </a:r>
            <a:r>
              <a:rPr lang="en-ZA" dirty="0" err="1"/>
              <a:t>Jupyter</a:t>
            </a:r>
            <a:r>
              <a:rPr lang="en-ZA" dirty="0"/>
              <a:t> notebooks</a:t>
            </a:r>
          </a:p>
        </p:txBody>
      </p:sp>
    </p:spTree>
    <p:extLst>
      <p:ext uri="{BB962C8B-B14F-4D97-AF65-F5344CB8AC3E}">
        <p14:creationId xmlns:p14="http://schemas.microsoft.com/office/powerpoint/2010/main" val="4484746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07367" y="380969"/>
            <a:ext cx="2250108" cy="276999"/>
          </a:xfrm>
          <a:solidFill>
            <a:schemeClr val="bg2"/>
          </a:solidFill>
        </p:spPr>
        <p:txBody>
          <a:bodyPr wrap="square">
            <a:spAutoFit/>
          </a:bodyPr>
          <a:lstStyle/>
          <a:p>
            <a:r>
              <a:rPr lang="en-ZA" dirty="0">
                <a:solidFill>
                  <a:srgbClr val="D1D3D4"/>
                </a:solidFill>
              </a:rPr>
              <a:t>Before we start</a:t>
            </a:r>
          </a:p>
        </p:txBody>
      </p:sp>
      <p:sp>
        <p:nvSpPr>
          <p:cNvPr id="22" name="TextBox 21">
            <a:extLst>
              <a:ext uri="{FF2B5EF4-FFF2-40B4-BE49-F238E27FC236}">
                <a16:creationId xmlns:a16="http://schemas.microsoft.com/office/drawing/2014/main" id="{4A9C2C76-DF26-4AF0-95DF-D3CF74777B9E}"/>
              </a:ext>
            </a:extLst>
          </p:cNvPr>
          <p:cNvSpPr txBox="1"/>
          <p:nvPr/>
        </p:nvSpPr>
        <p:spPr>
          <a:xfrm>
            <a:off x="651961" y="1287463"/>
            <a:ext cx="9230774" cy="4678204"/>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dirty="0"/>
              <a:t>Setup</a:t>
            </a:r>
          </a:p>
          <a:p>
            <a:pPr marL="742950" lvl="1" indent="-285750">
              <a:spcBef>
                <a:spcPts val="600"/>
              </a:spcBef>
              <a:spcAft>
                <a:spcPts val="600"/>
              </a:spcAft>
              <a:buSzPct val="120000"/>
              <a:buBlip>
                <a:blip r:embed="rId3"/>
              </a:buBlip>
            </a:pPr>
            <a:r>
              <a:rPr lang="en-ZA" dirty="0"/>
              <a:t>Dell Latitude</a:t>
            </a:r>
          </a:p>
          <a:p>
            <a:pPr marL="742950" lvl="1" indent="-285750">
              <a:spcBef>
                <a:spcPts val="600"/>
              </a:spcBef>
              <a:spcAft>
                <a:spcPts val="600"/>
              </a:spcAft>
              <a:buSzPct val="120000"/>
              <a:buBlip>
                <a:blip r:embed="rId3"/>
              </a:buBlip>
            </a:pPr>
            <a:r>
              <a:rPr lang="en-ZA" dirty="0"/>
              <a:t>Jetson Nano</a:t>
            </a:r>
          </a:p>
          <a:p>
            <a:pPr marL="285750" indent="-285750">
              <a:spcBef>
                <a:spcPts val="600"/>
              </a:spcBef>
              <a:spcAft>
                <a:spcPts val="600"/>
              </a:spcAft>
              <a:buSzPct val="120000"/>
              <a:buBlip>
                <a:blip r:embed="rId3"/>
              </a:buBlip>
            </a:pPr>
            <a:r>
              <a:rPr lang="en-ZA" dirty="0"/>
              <a:t>Based on </a:t>
            </a:r>
            <a:r>
              <a:rPr lang="en-ZA" dirty="0" err="1"/>
              <a:t>JetBot</a:t>
            </a:r>
            <a:r>
              <a:rPr lang="en-ZA" dirty="0"/>
              <a:t>	</a:t>
            </a:r>
          </a:p>
          <a:p>
            <a:pPr marL="742950" lvl="1" indent="-285750">
              <a:spcBef>
                <a:spcPts val="600"/>
              </a:spcBef>
              <a:spcAft>
                <a:spcPts val="600"/>
              </a:spcAft>
              <a:buSzPct val="120000"/>
              <a:buBlip>
                <a:blip r:embed="rId3"/>
              </a:buBlip>
            </a:pPr>
            <a:r>
              <a:rPr lang="en-ZA" dirty="0"/>
              <a:t>Road following</a:t>
            </a:r>
          </a:p>
          <a:p>
            <a:pPr marL="742950" lvl="1" indent="-285750">
              <a:spcBef>
                <a:spcPts val="600"/>
              </a:spcBef>
              <a:spcAft>
                <a:spcPts val="600"/>
              </a:spcAft>
              <a:buSzPct val="120000"/>
              <a:buBlip>
                <a:blip r:embed="rId3"/>
              </a:buBlip>
            </a:pPr>
            <a:r>
              <a:rPr lang="en-ZA" dirty="0"/>
              <a:t>Object detection</a:t>
            </a:r>
          </a:p>
          <a:p>
            <a:pPr marL="742950" lvl="1" indent="-285750">
              <a:spcBef>
                <a:spcPts val="600"/>
              </a:spcBef>
              <a:spcAft>
                <a:spcPts val="600"/>
              </a:spcAft>
              <a:buSzPct val="120000"/>
              <a:buBlip>
                <a:blip r:embed="rId3"/>
              </a:buBlip>
            </a:pPr>
            <a:r>
              <a:rPr lang="en-ZA" dirty="0"/>
              <a:t>Collision avoidance</a:t>
            </a:r>
          </a:p>
          <a:p>
            <a:pPr marL="285750" indent="-285750">
              <a:spcBef>
                <a:spcPts val="600"/>
              </a:spcBef>
              <a:spcAft>
                <a:spcPts val="600"/>
              </a:spcAft>
              <a:buSzPct val="120000"/>
              <a:buBlip>
                <a:blip r:embed="rId3"/>
              </a:buBlip>
            </a:pPr>
            <a:r>
              <a:rPr lang="en-ZA" dirty="0"/>
              <a:t>Architecture</a:t>
            </a:r>
          </a:p>
          <a:p>
            <a:pPr marL="742950" lvl="1" indent="-285750">
              <a:spcBef>
                <a:spcPts val="600"/>
              </a:spcBef>
              <a:spcAft>
                <a:spcPts val="600"/>
              </a:spcAft>
              <a:buSzPct val="120000"/>
              <a:buBlip>
                <a:blip r:embed="rId3"/>
              </a:buBlip>
            </a:pPr>
            <a:r>
              <a:rPr lang="en-ZA" dirty="0"/>
              <a:t>Distributed (ZMQ)</a:t>
            </a:r>
          </a:p>
          <a:p>
            <a:pPr marL="742950" lvl="1" indent="-285750">
              <a:spcBef>
                <a:spcPts val="600"/>
              </a:spcBef>
              <a:spcAft>
                <a:spcPts val="600"/>
              </a:spcAft>
              <a:buSzPct val="120000"/>
              <a:buBlip>
                <a:blip r:embed="rId3"/>
              </a:buBlip>
            </a:pPr>
            <a:r>
              <a:rPr lang="en-ZA" dirty="0"/>
              <a:t>Over-engineered (sorry)</a:t>
            </a:r>
          </a:p>
          <a:p>
            <a:pPr marL="285750" indent="-285750">
              <a:spcBef>
                <a:spcPts val="600"/>
              </a:spcBef>
              <a:spcAft>
                <a:spcPts val="600"/>
              </a:spcAft>
              <a:buSzPct val="120000"/>
              <a:buBlip>
                <a:blip r:embed="rId3"/>
              </a:buBlip>
            </a:pPr>
            <a:endParaRPr lang="en-ZA" dirty="0"/>
          </a:p>
        </p:txBody>
      </p:sp>
      <p:pic>
        <p:nvPicPr>
          <p:cNvPr id="31" name="Picture 2">
            <a:extLst>
              <a:ext uri="{FF2B5EF4-FFF2-40B4-BE49-F238E27FC236}">
                <a16:creationId xmlns:a16="http://schemas.microsoft.com/office/drawing/2014/main" id="{012A611F-65E1-4D30-B2E9-D982F9E4A1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7121" y="3429000"/>
            <a:ext cx="2347273" cy="18484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7A9736-3244-467E-B637-D7DFE1C25C98}"/>
              </a:ext>
            </a:extLst>
          </p:cNvPr>
          <p:cNvPicPr>
            <a:picLocks noChangeAspect="1"/>
          </p:cNvPicPr>
          <p:nvPr/>
        </p:nvPicPr>
        <p:blipFill>
          <a:blip r:embed="rId5"/>
          <a:stretch>
            <a:fillRect/>
          </a:stretch>
        </p:blipFill>
        <p:spPr>
          <a:xfrm>
            <a:off x="6979274" y="957557"/>
            <a:ext cx="2882966" cy="2156695"/>
          </a:xfrm>
          <a:prstGeom prst="rect">
            <a:avLst/>
          </a:prstGeom>
        </p:spPr>
      </p:pic>
    </p:spTree>
    <p:extLst>
      <p:ext uri="{BB962C8B-B14F-4D97-AF65-F5344CB8AC3E}">
        <p14:creationId xmlns:p14="http://schemas.microsoft.com/office/powerpoint/2010/main" val="4082931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938C0-E068-4732-8674-F3ED2047B0D9}"/>
              </a:ext>
            </a:extLst>
          </p:cNvPr>
          <p:cNvSpPr>
            <a:spLocks noGrp="1"/>
          </p:cNvSpPr>
          <p:nvPr>
            <p:ph type="title"/>
          </p:nvPr>
        </p:nvSpPr>
        <p:spPr>
          <a:xfrm>
            <a:off x="407367" y="356024"/>
            <a:ext cx="1406919" cy="369690"/>
          </a:xfrm>
        </p:spPr>
        <p:txBody>
          <a:bodyPr/>
          <a:lstStyle/>
          <a:p>
            <a:r>
              <a:rPr lang="en-US" dirty="0"/>
              <a:t>Summary</a:t>
            </a:r>
          </a:p>
        </p:txBody>
      </p:sp>
      <p:sp>
        <p:nvSpPr>
          <p:cNvPr id="4" name="TextBox 3">
            <a:extLst>
              <a:ext uri="{FF2B5EF4-FFF2-40B4-BE49-F238E27FC236}">
                <a16:creationId xmlns:a16="http://schemas.microsoft.com/office/drawing/2014/main" id="{D1000FB0-C8CA-49B4-9CE0-86E329B7DDAE}"/>
              </a:ext>
            </a:extLst>
          </p:cNvPr>
          <p:cNvSpPr txBox="1"/>
          <p:nvPr/>
        </p:nvSpPr>
        <p:spPr>
          <a:xfrm>
            <a:off x="597038" y="1115966"/>
            <a:ext cx="10944226" cy="4832092"/>
          </a:xfrm>
          <a:prstGeom prst="rect">
            <a:avLst/>
          </a:prstGeom>
          <a:noFill/>
        </p:spPr>
        <p:txBody>
          <a:bodyPr wrap="square" rtlCol="0">
            <a:spAutoFit/>
          </a:bodyPr>
          <a:lstStyle>
            <a:defPPr>
              <a:defRPr lang="en-US"/>
            </a:defPPr>
            <a:lvl1pPr marL="285750" indent="-285750">
              <a:spcBef>
                <a:spcPts val="600"/>
              </a:spcBef>
              <a:spcAft>
                <a:spcPts val="600"/>
              </a:spcAft>
              <a:buBlip>
                <a:blip r:embed="rId4"/>
              </a:buBlip>
              <a:defRPr sz="1600" b="1">
                <a:solidFill>
                  <a:schemeClr val="accent5">
                    <a:lumMod val="10000"/>
                  </a:schemeClr>
                </a:solidFill>
                <a:latin typeface="Arial" panose="020B0604020202020204" pitchFamily="34" charset="0"/>
                <a:cs typeface="Arial" panose="020B0604020202020204" pitchFamily="34" charset="0"/>
              </a:defRPr>
            </a:lvl1pPr>
          </a:lstStyle>
          <a:p>
            <a:pPr marL="358775" indent="-358775" fontAlgn="ctr">
              <a:spcAft>
                <a:spcPts val="1200"/>
              </a:spcAft>
              <a:buSzPct val="120000"/>
              <a:buBlip>
                <a:blip r:embed="rId5"/>
              </a:buBlip>
            </a:pPr>
            <a:r>
              <a:rPr lang="en-US" sz="1700" dirty="0"/>
              <a:t>Machines</a:t>
            </a:r>
            <a:r>
              <a:rPr lang="en-US" sz="1700" b="0" dirty="0"/>
              <a:t> can </a:t>
            </a:r>
            <a:r>
              <a:rPr lang="en-US" sz="1700" dirty="0"/>
              <a:t>learn</a:t>
            </a:r>
            <a:r>
              <a:rPr lang="en-US" sz="1700" b="0" dirty="0"/>
              <a:t> what </a:t>
            </a:r>
            <a:r>
              <a:rPr lang="en-US" sz="1700" dirty="0"/>
              <a:t>humans</a:t>
            </a:r>
            <a:r>
              <a:rPr lang="en-US" sz="1700" b="0" dirty="0"/>
              <a:t> can </a:t>
            </a:r>
            <a:r>
              <a:rPr lang="en-US" sz="1700" dirty="0"/>
              <a:t>do</a:t>
            </a:r>
          </a:p>
          <a:p>
            <a:pPr marL="358775" indent="-358775" fontAlgn="ctr">
              <a:spcAft>
                <a:spcPts val="1200"/>
              </a:spcAft>
              <a:buSzPct val="120000"/>
              <a:buBlip>
                <a:blip r:embed="rId5"/>
              </a:buBlip>
            </a:pPr>
            <a:r>
              <a:rPr lang="en-US" sz="1800" dirty="0"/>
              <a:t>Simple pattern</a:t>
            </a:r>
          </a:p>
          <a:p>
            <a:pPr marL="358775" indent="-358775" fontAlgn="ctr">
              <a:spcAft>
                <a:spcPts val="1200"/>
              </a:spcAft>
              <a:buSzPct val="120000"/>
              <a:buBlip>
                <a:blip r:embed="rId5"/>
              </a:buBlip>
            </a:pPr>
            <a:endParaRPr lang="en-US" sz="1800" b="0" dirty="0"/>
          </a:p>
          <a:p>
            <a:pPr marL="358775" indent="-358775" fontAlgn="ctr">
              <a:spcAft>
                <a:spcPts val="1200"/>
              </a:spcAft>
              <a:buSzPct val="120000"/>
              <a:buBlip>
                <a:blip r:embed="rId5"/>
              </a:buBlip>
            </a:pPr>
            <a:endParaRPr lang="en-US" sz="1800" b="0" dirty="0"/>
          </a:p>
          <a:p>
            <a:pPr marL="358775" indent="-358775" fontAlgn="ctr">
              <a:spcAft>
                <a:spcPts val="1200"/>
              </a:spcAft>
              <a:buSzPct val="120000"/>
              <a:buBlip>
                <a:blip r:embed="rId5"/>
              </a:buBlip>
            </a:pPr>
            <a:endParaRPr lang="en-US" sz="1800" b="0" dirty="0"/>
          </a:p>
          <a:p>
            <a:pPr marL="358775" indent="-358775" fontAlgn="ctr">
              <a:spcAft>
                <a:spcPts val="1200"/>
              </a:spcAft>
              <a:buSzPct val="120000"/>
              <a:buBlip>
                <a:blip r:embed="rId5"/>
              </a:buBlip>
            </a:pPr>
            <a:endParaRPr lang="en-US" sz="1800" b="0" dirty="0"/>
          </a:p>
          <a:p>
            <a:pPr marL="0" indent="0" fontAlgn="ctr">
              <a:spcAft>
                <a:spcPts val="1200"/>
              </a:spcAft>
              <a:buSzPct val="120000"/>
              <a:buNone/>
            </a:pPr>
            <a:endParaRPr lang="en-US" sz="1700" b="0" dirty="0"/>
          </a:p>
          <a:p>
            <a:pPr marL="358775" indent="-358775" fontAlgn="ctr">
              <a:spcAft>
                <a:spcPts val="1200"/>
              </a:spcAft>
              <a:buSzPct val="120000"/>
              <a:buBlip>
                <a:blip r:embed="rId5"/>
              </a:buBlip>
            </a:pPr>
            <a:r>
              <a:rPr lang="en-US" sz="1800" dirty="0"/>
              <a:t>Many other applications like</a:t>
            </a:r>
          </a:p>
          <a:p>
            <a:pPr marL="530225" lvl="1" indent="-358775" fontAlgn="ctr">
              <a:spcAft>
                <a:spcPts val="1200"/>
              </a:spcAft>
              <a:buSzPct val="120000"/>
              <a:buBlip>
                <a:blip r:embed="rId5"/>
              </a:buBlip>
            </a:pPr>
            <a:r>
              <a:rPr lang="en-US" sz="2000" dirty="0">
                <a:solidFill>
                  <a:schemeClr val="bg1"/>
                </a:solidFill>
              </a:rPr>
              <a:t>Fruit sorting and picking</a:t>
            </a:r>
          </a:p>
          <a:p>
            <a:pPr marL="530225" lvl="1" indent="-358775" fontAlgn="ctr">
              <a:spcAft>
                <a:spcPts val="1200"/>
              </a:spcAft>
              <a:buSzPct val="120000"/>
              <a:buBlip>
                <a:blip r:embed="rId5"/>
              </a:buBlip>
            </a:pPr>
            <a:r>
              <a:rPr lang="en-US" sz="2000" dirty="0">
                <a:solidFill>
                  <a:schemeClr val="bg1"/>
                </a:solidFill>
              </a:rPr>
              <a:t>Security systems</a:t>
            </a:r>
          </a:p>
        </p:txBody>
      </p:sp>
      <p:grpSp>
        <p:nvGrpSpPr>
          <p:cNvPr id="5" name="Group 4">
            <a:extLst>
              <a:ext uri="{FF2B5EF4-FFF2-40B4-BE49-F238E27FC236}">
                <a16:creationId xmlns:a16="http://schemas.microsoft.com/office/drawing/2014/main" id="{78B00D6E-8078-41E7-9831-74C334EDB9D7}"/>
              </a:ext>
            </a:extLst>
          </p:cNvPr>
          <p:cNvGrpSpPr/>
          <p:nvPr/>
        </p:nvGrpSpPr>
        <p:grpSpPr>
          <a:xfrm>
            <a:off x="1001850" y="2291036"/>
            <a:ext cx="1463039" cy="1453368"/>
            <a:chOff x="1771981" y="2829084"/>
            <a:chExt cx="888515" cy="888513"/>
          </a:xfrm>
        </p:grpSpPr>
        <p:sp>
          <p:nvSpPr>
            <p:cNvPr id="6" name="Oval 21">
              <a:extLst>
                <a:ext uri="{FF2B5EF4-FFF2-40B4-BE49-F238E27FC236}">
                  <a16:creationId xmlns:a16="http://schemas.microsoft.com/office/drawing/2014/main" id="{C6B8AC10-8373-4380-BE0D-735BFE90A082}"/>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p>
          </p:txBody>
        </p:sp>
        <p:sp>
          <p:nvSpPr>
            <p:cNvPr id="7" name="Oval 22">
              <a:extLst>
                <a:ext uri="{FF2B5EF4-FFF2-40B4-BE49-F238E27FC236}">
                  <a16:creationId xmlns:a16="http://schemas.microsoft.com/office/drawing/2014/main" id="{C745EFBC-B128-4A42-B1F7-9FB21EC8C3FC}"/>
                </a:ext>
              </a:extLst>
            </p:cNvPr>
            <p:cNvSpPr>
              <a:spLocks noChangeArrowheads="1"/>
            </p:cNvSpPr>
            <p:nvPr/>
          </p:nvSpPr>
          <p:spPr bwMode="auto">
            <a:xfrm>
              <a:off x="1843525" y="2897620"/>
              <a:ext cx="751603" cy="7500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600" dirty="0">
                  <a:latin typeface="Arial" panose="020B0604020202020204" pitchFamily="34" charset="0"/>
                  <a:cs typeface="Arial" panose="020B0604020202020204" pitchFamily="34" charset="0"/>
                </a:rPr>
                <a:t>Collect</a:t>
              </a:r>
            </a:p>
          </p:txBody>
        </p:sp>
      </p:grpSp>
      <p:grpSp>
        <p:nvGrpSpPr>
          <p:cNvPr id="14" name="Group 13">
            <a:extLst>
              <a:ext uri="{FF2B5EF4-FFF2-40B4-BE49-F238E27FC236}">
                <a16:creationId xmlns:a16="http://schemas.microsoft.com/office/drawing/2014/main" id="{366FAFEE-8044-48B8-87CC-A68D90062E16}"/>
              </a:ext>
            </a:extLst>
          </p:cNvPr>
          <p:cNvGrpSpPr/>
          <p:nvPr/>
        </p:nvGrpSpPr>
        <p:grpSpPr>
          <a:xfrm rot="16200000">
            <a:off x="2694067" y="2632473"/>
            <a:ext cx="601663" cy="601663"/>
            <a:chOff x="3281363" y="2182813"/>
            <a:chExt cx="601663" cy="601663"/>
          </a:xfrm>
        </p:grpSpPr>
        <p:sp>
          <p:nvSpPr>
            <p:cNvPr id="15" name="Oval 12">
              <a:extLst>
                <a:ext uri="{FF2B5EF4-FFF2-40B4-BE49-F238E27FC236}">
                  <a16:creationId xmlns:a16="http://schemas.microsoft.com/office/drawing/2014/main" id="{F4C7C1B1-4788-4B50-A559-2AAD8DBDC7C3}"/>
                </a:ext>
              </a:extLst>
            </p:cNvPr>
            <p:cNvSpPr>
              <a:spLocks noChangeArrowheads="1"/>
            </p:cNvSpPr>
            <p:nvPr/>
          </p:nvSpPr>
          <p:spPr bwMode="auto">
            <a:xfrm>
              <a:off x="3281363" y="2182813"/>
              <a:ext cx="601663" cy="6016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p>
          </p:txBody>
        </p:sp>
        <p:sp>
          <p:nvSpPr>
            <p:cNvPr id="16" name="Freeform 13">
              <a:extLst>
                <a:ext uri="{FF2B5EF4-FFF2-40B4-BE49-F238E27FC236}">
                  <a16:creationId xmlns:a16="http://schemas.microsoft.com/office/drawing/2014/main" id="{FAE43AAB-46CB-416F-B1E0-EBAF9D9CD97A}"/>
                </a:ext>
              </a:extLst>
            </p:cNvPr>
            <p:cNvSpPr>
              <a:spLocks/>
            </p:cNvSpPr>
            <p:nvPr/>
          </p:nvSpPr>
          <p:spPr bwMode="auto">
            <a:xfrm>
              <a:off x="3438526" y="2455863"/>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285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p>
          </p:txBody>
        </p:sp>
      </p:grpSp>
      <p:grpSp>
        <p:nvGrpSpPr>
          <p:cNvPr id="17" name="Group 16">
            <a:extLst>
              <a:ext uri="{FF2B5EF4-FFF2-40B4-BE49-F238E27FC236}">
                <a16:creationId xmlns:a16="http://schemas.microsoft.com/office/drawing/2014/main" id="{BCA98547-B91F-4233-AD44-00BAC4485C60}"/>
              </a:ext>
            </a:extLst>
          </p:cNvPr>
          <p:cNvGrpSpPr/>
          <p:nvPr/>
        </p:nvGrpSpPr>
        <p:grpSpPr>
          <a:xfrm rot="16200000">
            <a:off x="5363288" y="2611479"/>
            <a:ext cx="601663" cy="601663"/>
            <a:chOff x="3281363" y="2182813"/>
            <a:chExt cx="601663" cy="601663"/>
          </a:xfrm>
        </p:grpSpPr>
        <p:sp>
          <p:nvSpPr>
            <p:cNvPr id="18" name="Oval 12">
              <a:extLst>
                <a:ext uri="{FF2B5EF4-FFF2-40B4-BE49-F238E27FC236}">
                  <a16:creationId xmlns:a16="http://schemas.microsoft.com/office/drawing/2014/main" id="{F729E407-1911-420C-A613-26D479B70392}"/>
                </a:ext>
              </a:extLst>
            </p:cNvPr>
            <p:cNvSpPr>
              <a:spLocks noChangeArrowheads="1"/>
            </p:cNvSpPr>
            <p:nvPr/>
          </p:nvSpPr>
          <p:spPr bwMode="auto">
            <a:xfrm>
              <a:off x="3281363" y="2182813"/>
              <a:ext cx="601663" cy="6016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dirty="0"/>
            </a:p>
          </p:txBody>
        </p:sp>
        <p:sp>
          <p:nvSpPr>
            <p:cNvPr id="19" name="Freeform 13">
              <a:extLst>
                <a:ext uri="{FF2B5EF4-FFF2-40B4-BE49-F238E27FC236}">
                  <a16:creationId xmlns:a16="http://schemas.microsoft.com/office/drawing/2014/main" id="{B6B9C604-E939-49A6-A747-14DC9F6460E6}"/>
                </a:ext>
              </a:extLst>
            </p:cNvPr>
            <p:cNvSpPr>
              <a:spLocks/>
            </p:cNvSpPr>
            <p:nvPr/>
          </p:nvSpPr>
          <p:spPr bwMode="auto">
            <a:xfrm>
              <a:off x="3438526" y="2455863"/>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285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p>
          </p:txBody>
        </p:sp>
      </p:grpSp>
      <p:cxnSp>
        <p:nvCxnSpPr>
          <p:cNvPr id="20" name="Straight Connector 19">
            <a:extLst>
              <a:ext uri="{FF2B5EF4-FFF2-40B4-BE49-F238E27FC236}">
                <a16:creationId xmlns:a16="http://schemas.microsoft.com/office/drawing/2014/main" id="{8EC82042-E380-411A-A197-A34213CB2357}"/>
              </a:ext>
            </a:extLst>
          </p:cNvPr>
          <p:cNvCxnSpPr>
            <a:cxnSpLocks/>
          </p:cNvCxnSpPr>
          <p:nvPr/>
        </p:nvCxnSpPr>
        <p:spPr>
          <a:xfrm>
            <a:off x="1814286" y="4224447"/>
            <a:ext cx="5136037" cy="0"/>
          </a:xfrm>
          <a:prstGeom prst="line">
            <a:avLst/>
          </a:prstGeom>
          <a:ln w="14605" cap="rnd">
            <a:solidFill>
              <a:schemeClr val="accent6"/>
            </a:solidFill>
            <a:prstDash val="dash"/>
          </a:ln>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4C0271E2-754F-486A-A822-279DCC56E0D8}"/>
              </a:ext>
            </a:extLst>
          </p:cNvPr>
          <p:cNvCxnSpPr>
            <a:cxnSpLocks/>
          </p:cNvCxnSpPr>
          <p:nvPr/>
        </p:nvCxnSpPr>
        <p:spPr>
          <a:xfrm>
            <a:off x="1741939" y="3818285"/>
            <a:ext cx="0" cy="406162"/>
          </a:xfrm>
          <a:prstGeom prst="line">
            <a:avLst/>
          </a:prstGeom>
          <a:ln w="14605" cap="rnd">
            <a:solidFill>
              <a:schemeClr val="accent6"/>
            </a:solidFill>
            <a:prstDash val="dash"/>
            <a:headEnd type="triangle" w="lg" len="lg"/>
          </a:ln>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CBDB31B3-C65D-41A0-9CAD-D044856A70CA}"/>
              </a:ext>
            </a:extLst>
          </p:cNvPr>
          <p:cNvCxnSpPr>
            <a:cxnSpLocks/>
          </p:cNvCxnSpPr>
          <p:nvPr/>
        </p:nvCxnSpPr>
        <p:spPr>
          <a:xfrm>
            <a:off x="6950323" y="3818285"/>
            <a:ext cx="0" cy="406162"/>
          </a:xfrm>
          <a:prstGeom prst="line">
            <a:avLst/>
          </a:prstGeom>
          <a:ln w="14605" cap="rnd">
            <a:solidFill>
              <a:schemeClr val="accent6"/>
            </a:solidFill>
            <a:prstDash val="dash"/>
            <a:headEnd type="none" w="lg" len="lg"/>
          </a:ln>
        </p:spPr>
        <p:style>
          <a:lnRef idx="1">
            <a:schemeClr val="accent6"/>
          </a:lnRef>
          <a:fillRef idx="0">
            <a:schemeClr val="accent6"/>
          </a:fillRef>
          <a:effectRef idx="0">
            <a:schemeClr val="accent6"/>
          </a:effectRef>
          <a:fontRef idx="minor">
            <a:schemeClr val="tx1"/>
          </a:fontRef>
        </p:style>
      </p:cxnSp>
      <p:grpSp>
        <p:nvGrpSpPr>
          <p:cNvPr id="25" name="Group 24">
            <a:extLst>
              <a:ext uri="{FF2B5EF4-FFF2-40B4-BE49-F238E27FC236}">
                <a16:creationId xmlns:a16="http://schemas.microsoft.com/office/drawing/2014/main" id="{D8DF7DDD-CA90-41D1-A62E-FC171E1D4F73}"/>
              </a:ext>
            </a:extLst>
          </p:cNvPr>
          <p:cNvGrpSpPr/>
          <p:nvPr/>
        </p:nvGrpSpPr>
        <p:grpSpPr>
          <a:xfrm>
            <a:off x="3646396" y="2289877"/>
            <a:ext cx="1463039" cy="1453368"/>
            <a:chOff x="1771981" y="2829084"/>
            <a:chExt cx="888515" cy="888513"/>
          </a:xfrm>
        </p:grpSpPr>
        <p:sp>
          <p:nvSpPr>
            <p:cNvPr id="26" name="Oval 21">
              <a:extLst>
                <a:ext uri="{FF2B5EF4-FFF2-40B4-BE49-F238E27FC236}">
                  <a16:creationId xmlns:a16="http://schemas.microsoft.com/office/drawing/2014/main" id="{8BD3BA68-0839-47E6-8D60-C01BAA0D90F2}"/>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p>
          </p:txBody>
        </p:sp>
        <p:sp>
          <p:nvSpPr>
            <p:cNvPr id="27" name="Oval 22">
              <a:extLst>
                <a:ext uri="{FF2B5EF4-FFF2-40B4-BE49-F238E27FC236}">
                  <a16:creationId xmlns:a16="http://schemas.microsoft.com/office/drawing/2014/main" id="{C0E8159C-C3F5-49AA-9365-1AEE421BE780}"/>
                </a:ext>
              </a:extLst>
            </p:cNvPr>
            <p:cNvSpPr>
              <a:spLocks noChangeArrowheads="1"/>
            </p:cNvSpPr>
            <p:nvPr/>
          </p:nvSpPr>
          <p:spPr bwMode="auto">
            <a:xfrm>
              <a:off x="1843525" y="2897620"/>
              <a:ext cx="751603" cy="7500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600" dirty="0">
                  <a:latin typeface="Arial" panose="020B0604020202020204" pitchFamily="34" charset="0"/>
                  <a:cs typeface="Arial" panose="020B0604020202020204" pitchFamily="34" charset="0"/>
                </a:rPr>
                <a:t>Train</a:t>
              </a:r>
            </a:p>
          </p:txBody>
        </p:sp>
      </p:grpSp>
      <p:grpSp>
        <p:nvGrpSpPr>
          <p:cNvPr id="28" name="Group 27">
            <a:extLst>
              <a:ext uri="{FF2B5EF4-FFF2-40B4-BE49-F238E27FC236}">
                <a16:creationId xmlns:a16="http://schemas.microsoft.com/office/drawing/2014/main" id="{69B2BC63-918F-4DCC-B2D6-6B5E2B39F9E3}"/>
              </a:ext>
            </a:extLst>
          </p:cNvPr>
          <p:cNvGrpSpPr/>
          <p:nvPr/>
        </p:nvGrpSpPr>
        <p:grpSpPr>
          <a:xfrm>
            <a:off x="6218804" y="2206619"/>
            <a:ext cx="1463039" cy="1453368"/>
            <a:chOff x="1771981" y="2829084"/>
            <a:chExt cx="888515" cy="888513"/>
          </a:xfrm>
        </p:grpSpPr>
        <p:sp>
          <p:nvSpPr>
            <p:cNvPr id="29" name="Oval 21">
              <a:extLst>
                <a:ext uri="{FF2B5EF4-FFF2-40B4-BE49-F238E27FC236}">
                  <a16:creationId xmlns:a16="http://schemas.microsoft.com/office/drawing/2014/main" id="{08FEB620-1C43-44D9-AAAE-8295FFFC2B14}"/>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600" dirty="0"/>
            </a:p>
          </p:txBody>
        </p:sp>
        <p:sp>
          <p:nvSpPr>
            <p:cNvPr id="30" name="Oval 22">
              <a:extLst>
                <a:ext uri="{FF2B5EF4-FFF2-40B4-BE49-F238E27FC236}">
                  <a16:creationId xmlns:a16="http://schemas.microsoft.com/office/drawing/2014/main" id="{1AEE9496-2986-4E3F-85AC-2A800EC4A6FA}"/>
                </a:ext>
              </a:extLst>
            </p:cNvPr>
            <p:cNvSpPr>
              <a:spLocks noChangeArrowheads="1"/>
            </p:cNvSpPr>
            <p:nvPr/>
          </p:nvSpPr>
          <p:spPr bwMode="auto">
            <a:xfrm>
              <a:off x="1843525" y="2897620"/>
              <a:ext cx="751603" cy="7500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600" dirty="0">
                  <a:latin typeface="Arial" panose="020B0604020202020204" pitchFamily="34" charset="0"/>
                  <a:cs typeface="Arial" panose="020B0604020202020204" pitchFamily="34" charset="0"/>
                </a:rPr>
                <a:t>Evaluate</a:t>
              </a:r>
            </a:p>
          </p:txBody>
        </p:sp>
      </p:grpSp>
    </p:spTree>
    <p:custDataLst>
      <p:tags r:id="rId1"/>
    </p:custDataLst>
    <p:extLst>
      <p:ext uri="{BB962C8B-B14F-4D97-AF65-F5344CB8AC3E}">
        <p14:creationId xmlns:p14="http://schemas.microsoft.com/office/powerpoint/2010/main" val="2164120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grpSp>
        <p:nvGrpSpPr>
          <p:cNvPr id="7" name="Group 6">
            <a:extLst>
              <a:ext uri="{FF2B5EF4-FFF2-40B4-BE49-F238E27FC236}">
                <a16:creationId xmlns:a16="http://schemas.microsoft.com/office/drawing/2014/main" id="{AFF1541C-A2FF-4263-AC30-93C654265FB9}"/>
              </a:ext>
            </a:extLst>
          </p:cNvPr>
          <p:cNvGrpSpPr/>
          <p:nvPr/>
        </p:nvGrpSpPr>
        <p:grpSpPr>
          <a:xfrm>
            <a:off x="1089981" y="1171293"/>
            <a:ext cx="1603867" cy="1697579"/>
            <a:chOff x="817021" y="1171293"/>
            <a:chExt cx="1603867" cy="1697579"/>
          </a:xfrm>
        </p:grpSpPr>
        <p:sp>
          <p:nvSpPr>
            <p:cNvPr id="19" name="TextBox 18">
              <a:extLst>
                <a:ext uri="{FF2B5EF4-FFF2-40B4-BE49-F238E27FC236}">
                  <a16:creationId xmlns:a16="http://schemas.microsoft.com/office/drawing/2014/main" id="{5114BE34-EA73-4F0C-86FF-4C49BCF24FC6}"/>
                </a:ext>
              </a:extLst>
            </p:cNvPr>
            <p:cNvSpPr txBox="1"/>
            <p:nvPr/>
          </p:nvSpPr>
          <p:spPr>
            <a:xfrm>
              <a:off x="817021" y="2222541"/>
              <a:ext cx="1603867" cy="646331"/>
            </a:xfrm>
            <a:prstGeom prst="rect">
              <a:avLst/>
            </a:prstGeom>
            <a:noFill/>
          </p:spPr>
          <p:txBody>
            <a:bodyPr wrap="square">
              <a:spAutoFit/>
            </a:bodyPr>
            <a:lstStyle/>
            <a:p>
              <a:pPr algn="ctr"/>
              <a:r>
                <a:rPr lang="en-ZA" b="1" dirty="0">
                  <a:solidFill>
                    <a:schemeClr val="bg2"/>
                  </a:solidFill>
                </a:rPr>
                <a:t>Tesla</a:t>
              </a:r>
            </a:p>
            <a:p>
              <a:pPr algn="ctr"/>
              <a:r>
                <a:rPr lang="en-ZA" dirty="0">
                  <a:solidFill>
                    <a:schemeClr val="bg2"/>
                  </a:solidFill>
                </a:rPr>
                <a:t>Autopilot</a:t>
              </a:r>
            </a:p>
          </p:txBody>
        </p:sp>
        <p:pic>
          <p:nvPicPr>
            <p:cNvPr id="22" name="Picture 21" descr="Logo&#10;&#10;Description automatically generated with medium confidence">
              <a:extLst>
                <a:ext uri="{FF2B5EF4-FFF2-40B4-BE49-F238E27FC236}">
                  <a16:creationId xmlns:a16="http://schemas.microsoft.com/office/drawing/2014/main" id="{4FE0E6B6-9376-4F27-B677-3401DF35EAD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172947" y="1171293"/>
              <a:ext cx="923709" cy="923709"/>
            </a:xfrm>
            <a:prstGeom prst="rect">
              <a:avLst/>
            </a:prstGeom>
          </p:spPr>
        </p:pic>
      </p:grpSp>
      <p:grpSp>
        <p:nvGrpSpPr>
          <p:cNvPr id="6" name="Group 5">
            <a:extLst>
              <a:ext uri="{FF2B5EF4-FFF2-40B4-BE49-F238E27FC236}">
                <a16:creationId xmlns:a16="http://schemas.microsoft.com/office/drawing/2014/main" id="{A6B7CB4A-EF3E-41B2-9077-CC4A8F616D6A}"/>
              </a:ext>
            </a:extLst>
          </p:cNvPr>
          <p:cNvGrpSpPr/>
          <p:nvPr/>
        </p:nvGrpSpPr>
        <p:grpSpPr>
          <a:xfrm>
            <a:off x="5077551" y="1171293"/>
            <a:ext cx="1841143" cy="1697579"/>
            <a:chOff x="4394217" y="1171293"/>
            <a:chExt cx="1841143" cy="1697579"/>
          </a:xfrm>
        </p:grpSpPr>
        <p:sp>
          <p:nvSpPr>
            <p:cNvPr id="20" name="TextBox 19">
              <a:extLst>
                <a:ext uri="{FF2B5EF4-FFF2-40B4-BE49-F238E27FC236}">
                  <a16:creationId xmlns:a16="http://schemas.microsoft.com/office/drawing/2014/main" id="{915937BC-4919-4B4F-B9C7-1F4E594A867C}"/>
                </a:ext>
              </a:extLst>
            </p:cNvPr>
            <p:cNvSpPr txBox="1"/>
            <p:nvPr/>
          </p:nvSpPr>
          <p:spPr>
            <a:xfrm>
              <a:off x="4394217" y="2222541"/>
              <a:ext cx="1841143" cy="646331"/>
            </a:xfrm>
            <a:prstGeom prst="rect">
              <a:avLst/>
            </a:prstGeom>
            <a:noFill/>
          </p:spPr>
          <p:txBody>
            <a:bodyPr wrap="square">
              <a:spAutoFit/>
            </a:bodyPr>
            <a:lstStyle/>
            <a:p>
              <a:pPr algn="ctr"/>
              <a:r>
                <a:rPr lang="en-ZA" b="1" dirty="0">
                  <a:solidFill>
                    <a:schemeClr val="bg2"/>
                  </a:solidFill>
                </a:rPr>
                <a:t>comma.ai</a:t>
              </a:r>
            </a:p>
            <a:p>
              <a:pPr algn="ctr"/>
              <a:r>
                <a:rPr lang="en-ZA" sz="1800" dirty="0">
                  <a:solidFill>
                    <a:schemeClr val="bg2"/>
                  </a:solidFill>
                </a:rPr>
                <a:t>openpilot</a:t>
              </a:r>
              <a:endParaRPr lang="en-US" dirty="0"/>
            </a:p>
          </p:txBody>
        </p:sp>
        <p:pic>
          <p:nvPicPr>
            <p:cNvPr id="23" name="Picture 22" descr="Shape, circle&#10;&#10;Description automatically generated">
              <a:extLst>
                <a:ext uri="{FF2B5EF4-FFF2-40B4-BE49-F238E27FC236}">
                  <a16:creationId xmlns:a16="http://schemas.microsoft.com/office/drawing/2014/main" id="{E0956B6D-B500-4BE2-9A0E-7BA8B1BF9A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4206" y="1171293"/>
              <a:ext cx="816398" cy="816398"/>
            </a:xfrm>
            <a:prstGeom prst="rect">
              <a:avLst/>
            </a:prstGeom>
          </p:spPr>
        </p:pic>
      </p:grpSp>
      <p:grpSp>
        <p:nvGrpSpPr>
          <p:cNvPr id="5" name="Group 4">
            <a:extLst>
              <a:ext uri="{FF2B5EF4-FFF2-40B4-BE49-F238E27FC236}">
                <a16:creationId xmlns:a16="http://schemas.microsoft.com/office/drawing/2014/main" id="{F735B97C-A68E-4A56-B49E-229144C1257C}"/>
              </a:ext>
            </a:extLst>
          </p:cNvPr>
          <p:cNvGrpSpPr/>
          <p:nvPr/>
        </p:nvGrpSpPr>
        <p:grpSpPr>
          <a:xfrm>
            <a:off x="9288749" y="663801"/>
            <a:ext cx="1754898" cy="1938744"/>
            <a:chOff x="9575357" y="606963"/>
            <a:chExt cx="1754898" cy="1938744"/>
          </a:xfrm>
        </p:grpSpPr>
        <p:sp>
          <p:nvSpPr>
            <p:cNvPr id="21" name="TextBox 20">
              <a:extLst>
                <a:ext uri="{FF2B5EF4-FFF2-40B4-BE49-F238E27FC236}">
                  <a16:creationId xmlns:a16="http://schemas.microsoft.com/office/drawing/2014/main" id="{24063E17-09FD-41DF-80D2-FFFDD7480821}"/>
                </a:ext>
              </a:extLst>
            </p:cNvPr>
            <p:cNvSpPr txBox="1"/>
            <p:nvPr/>
          </p:nvSpPr>
          <p:spPr>
            <a:xfrm>
              <a:off x="9575357" y="2176375"/>
              <a:ext cx="1754898" cy="369332"/>
            </a:xfrm>
            <a:prstGeom prst="rect">
              <a:avLst/>
            </a:prstGeom>
            <a:noFill/>
          </p:spPr>
          <p:txBody>
            <a:bodyPr wrap="square">
              <a:spAutoFit/>
            </a:bodyPr>
            <a:lstStyle/>
            <a:p>
              <a:pPr algn="ctr"/>
              <a:r>
                <a:rPr lang="en-ZA" b="1" dirty="0">
                  <a:solidFill>
                    <a:schemeClr val="bg2"/>
                  </a:solidFill>
                </a:rPr>
                <a:t>Waymo</a:t>
              </a:r>
              <a:endParaRPr lang="en-US" dirty="0"/>
            </a:p>
          </p:txBody>
        </p:sp>
        <p:pic>
          <p:nvPicPr>
            <p:cNvPr id="24" name="Picture 23">
              <a:extLst>
                <a:ext uri="{FF2B5EF4-FFF2-40B4-BE49-F238E27FC236}">
                  <a16:creationId xmlns:a16="http://schemas.microsoft.com/office/drawing/2014/main" id="{F1A06D5B-C0B7-4B81-A12C-5CF2BF1BDE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617261" y="606963"/>
              <a:ext cx="1671091" cy="1671091"/>
            </a:xfrm>
            <a:prstGeom prst="rect">
              <a:avLst/>
            </a:prstGeom>
          </p:spPr>
        </p:pic>
      </p:grpSp>
      <p:sp>
        <p:nvSpPr>
          <p:cNvPr id="27" name="Rectangle 26">
            <a:extLst>
              <a:ext uri="{FF2B5EF4-FFF2-40B4-BE49-F238E27FC236}">
                <a16:creationId xmlns:a16="http://schemas.microsoft.com/office/drawing/2014/main" id="{D0BC0180-93E0-4DE0-A30F-298A901C3FED}"/>
              </a:ext>
            </a:extLst>
          </p:cNvPr>
          <p:cNvSpPr/>
          <p:nvPr/>
        </p:nvSpPr>
        <p:spPr>
          <a:xfrm>
            <a:off x="3973772" y="940335"/>
            <a:ext cx="7595927" cy="214576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94679D17-1B9C-42F4-8E71-3031BFA77D33}"/>
              </a:ext>
            </a:extLst>
          </p:cNvPr>
          <p:cNvPicPr>
            <a:picLocks noChangeAspect="1"/>
          </p:cNvPicPr>
          <p:nvPr/>
        </p:nvPicPr>
        <p:blipFill>
          <a:blip r:embed="rId7"/>
          <a:stretch>
            <a:fillRect/>
          </a:stretch>
        </p:blipFill>
        <p:spPr>
          <a:xfrm>
            <a:off x="1942888" y="3517672"/>
            <a:ext cx="4411050" cy="2092877"/>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307035C7-8219-4FC6-BDEC-D3C7A35F13EC}"/>
              </a:ext>
            </a:extLst>
          </p:cNvPr>
          <p:cNvPicPr>
            <a:picLocks noChangeAspect="1"/>
          </p:cNvPicPr>
          <p:nvPr/>
        </p:nvPicPr>
        <p:blipFill>
          <a:blip r:embed="rId8"/>
          <a:stretch>
            <a:fillRect/>
          </a:stretch>
        </p:blipFill>
        <p:spPr>
          <a:xfrm>
            <a:off x="6909859" y="3517673"/>
            <a:ext cx="3798777" cy="2093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30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grpSp>
        <p:nvGrpSpPr>
          <p:cNvPr id="7" name="Group 6">
            <a:extLst>
              <a:ext uri="{FF2B5EF4-FFF2-40B4-BE49-F238E27FC236}">
                <a16:creationId xmlns:a16="http://schemas.microsoft.com/office/drawing/2014/main" id="{AFF1541C-A2FF-4263-AC30-93C654265FB9}"/>
              </a:ext>
            </a:extLst>
          </p:cNvPr>
          <p:cNvGrpSpPr/>
          <p:nvPr/>
        </p:nvGrpSpPr>
        <p:grpSpPr>
          <a:xfrm>
            <a:off x="1089981" y="1171293"/>
            <a:ext cx="1603867" cy="1697579"/>
            <a:chOff x="817021" y="1171293"/>
            <a:chExt cx="1603867" cy="1697579"/>
          </a:xfrm>
        </p:grpSpPr>
        <p:sp>
          <p:nvSpPr>
            <p:cNvPr id="19" name="TextBox 18">
              <a:extLst>
                <a:ext uri="{FF2B5EF4-FFF2-40B4-BE49-F238E27FC236}">
                  <a16:creationId xmlns:a16="http://schemas.microsoft.com/office/drawing/2014/main" id="{5114BE34-EA73-4F0C-86FF-4C49BCF24FC6}"/>
                </a:ext>
              </a:extLst>
            </p:cNvPr>
            <p:cNvSpPr txBox="1"/>
            <p:nvPr/>
          </p:nvSpPr>
          <p:spPr>
            <a:xfrm>
              <a:off x="817021" y="2222541"/>
              <a:ext cx="1603867" cy="646331"/>
            </a:xfrm>
            <a:prstGeom prst="rect">
              <a:avLst/>
            </a:prstGeom>
            <a:noFill/>
          </p:spPr>
          <p:txBody>
            <a:bodyPr wrap="square">
              <a:spAutoFit/>
            </a:bodyPr>
            <a:lstStyle/>
            <a:p>
              <a:pPr algn="ctr"/>
              <a:r>
                <a:rPr lang="en-ZA" b="1" dirty="0">
                  <a:solidFill>
                    <a:schemeClr val="bg2"/>
                  </a:solidFill>
                </a:rPr>
                <a:t>Tesla</a:t>
              </a:r>
            </a:p>
            <a:p>
              <a:pPr algn="ctr"/>
              <a:r>
                <a:rPr lang="en-ZA" dirty="0">
                  <a:solidFill>
                    <a:schemeClr val="bg2"/>
                  </a:solidFill>
                </a:rPr>
                <a:t>Autopilot</a:t>
              </a:r>
            </a:p>
          </p:txBody>
        </p:sp>
        <p:pic>
          <p:nvPicPr>
            <p:cNvPr id="22" name="Picture 21" descr="Logo&#10;&#10;Description automatically generated with medium confidence">
              <a:extLst>
                <a:ext uri="{FF2B5EF4-FFF2-40B4-BE49-F238E27FC236}">
                  <a16:creationId xmlns:a16="http://schemas.microsoft.com/office/drawing/2014/main" id="{4FE0E6B6-9376-4F27-B677-3401DF35EAD5}"/>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172947" y="1171293"/>
              <a:ext cx="923709" cy="923709"/>
            </a:xfrm>
            <a:prstGeom prst="rect">
              <a:avLst/>
            </a:prstGeom>
          </p:spPr>
        </p:pic>
      </p:grpSp>
      <p:grpSp>
        <p:nvGrpSpPr>
          <p:cNvPr id="6" name="Group 5">
            <a:extLst>
              <a:ext uri="{FF2B5EF4-FFF2-40B4-BE49-F238E27FC236}">
                <a16:creationId xmlns:a16="http://schemas.microsoft.com/office/drawing/2014/main" id="{A6B7CB4A-EF3E-41B2-9077-CC4A8F616D6A}"/>
              </a:ext>
            </a:extLst>
          </p:cNvPr>
          <p:cNvGrpSpPr/>
          <p:nvPr/>
        </p:nvGrpSpPr>
        <p:grpSpPr>
          <a:xfrm>
            <a:off x="5077551" y="1181341"/>
            <a:ext cx="1841143" cy="1697579"/>
            <a:chOff x="4394217" y="1171293"/>
            <a:chExt cx="1841143" cy="1697579"/>
          </a:xfrm>
        </p:grpSpPr>
        <p:sp>
          <p:nvSpPr>
            <p:cNvPr id="20" name="TextBox 19">
              <a:extLst>
                <a:ext uri="{FF2B5EF4-FFF2-40B4-BE49-F238E27FC236}">
                  <a16:creationId xmlns:a16="http://schemas.microsoft.com/office/drawing/2014/main" id="{915937BC-4919-4B4F-B9C7-1F4E594A867C}"/>
                </a:ext>
              </a:extLst>
            </p:cNvPr>
            <p:cNvSpPr txBox="1"/>
            <p:nvPr/>
          </p:nvSpPr>
          <p:spPr>
            <a:xfrm>
              <a:off x="4394217" y="2222541"/>
              <a:ext cx="1841143" cy="646331"/>
            </a:xfrm>
            <a:prstGeom prst="rect">
              <a:avLst/>
            </a:prstGeom>
            <a:noFill/>
          </p:spPr>
          <p:txBody>
            <a:bodyPr wrap="square">
              <a:spAutoFit/>
            </a:bodyPr>
            <a:lstStyle/>
            <a:p>
              <a:pPr algn="ctr"/>
              <a:r>
                <a:rPr lang="en-ZA" b="1" dirty="0">
                  <a:solidFill>
                    <a:schemeClr val="bg2"/>
                  </a:solidFill>
                </a:rPr>
                <a:t>comma.ai</a:t>
              </a:r>
            </a:p>
            <a:p>
              <a:pPr algn="ctr"/>
              <a:r>
                <a:rPr lang="en-ZA" sz="1800" dirty="0">
                  <a:solidFill>
                    <a:schemeClr val="bg2"/>
                  </a:solidFill>
                </a:rPr>
                <a:t>openpilot</a:t>
              </a:r>
              <a:endParaRPr lang="en-US" dirty="0"/>
            </a:p>
          </p:txBody>
        </p:sp>
        <p:pic>
          <p:nvPicPr>
            <p:cNvPr id="23" name="Picture 22" descr="Shape, circle&#10;&#10;Description automatically generated">
              <a:extLst>
                <a:ext uri="{FF2B5EF4-FFF2-40B4-BE49-F238E27FC236}">
                  <a16:creationId xmlns:a16="http://schemas.microsoft.com/office/drawing/2014/main" id="{E0956B6D-B500-4BE2-9A0E-7BA8B1BF9AA4}"/>
                </a:ext>
              </a:extLst>
            </p:cNvPr>
            <p:cNvPicPr>
              <a:picLocks noChangeAspect="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4854206" y="1171293"/>
              <a:ext cx="816398" cy="816398"/>
            </a:xfrm>
            <a:prstGeom prst="rect">
              <a:avLst/>
            </a:prstGeom>
          </p:spPr>
        </p:pic>
      </p:grpSp>
      <p:grpSp>
        <p:nvGrpSpPr>
          <p:cNvPr id="5" name="Group 4">
            <a:extLst>
              <a:ext uri="{FF2B5EF4-FFF2-40B4-BE49-F238E27FC236}">
                <a16:creationId xmlns:a16="http://schemas.microsoft.com/office/drawing/2014/main" id="{F735B97C-A68E-4A56-B49E-229144C1257C}"/>
              </a:ext>
            </a:extLst>
          </p:cNvPr>
          <p:cNvGrpSpPr/>
          <p:nvPr/>
        </p:nvGrpSpPr>
        <p:grpSpPr>
          <a:xfrm>
            <a:off x="9288749" y="663801"/>
            <a:ext cx="1754898" cy="1938744"/>
            <a:chOff x="9575357" y="606963"/>
            <a:chExt cx="1754898" cy="1938744"/>
          </a:xfrm>
        </p:grpSpPr>
        <p:sp>
          <p:nvSpPr>
            <p:cNvPr id="21" name="TextBox 20">
              <a:extLst>
                <a:ext uri="{FF2B5EF4-FFF2-40B4-BE49-F238E27FC236}">
                  <a16:creationId xmlns:a16="http://schemas.microsoft.com/office/drawing/2014/main" id="{24063E17-09FD-41DF-80D2-FFFDD7480821}"/>
                </a:ext>
              </a:extLst>
            </p:cNvPr>
            <p:cNvSpPr txBox="1"/>
            <p:nvPr/>
          </p:nvSpPr>
          <p:spPr>
            <a:xfrm>
              <a:off x="9575357" y="2176375"/>
              <a:ext cx="1754898" cy="369332"/>
            </a:xfrm>
            <a:prstGeom prst="rect">
              <a:avLst/>
            </a:prstGeom>
            <a:noFill/>
          </p:spPr>
          <p:txBody>
            <a:bodyPr wrap="square">
              <a:spAutoFit/>
            </a:bodyPr>
            <a:lstStyle/>
            <a:p>
              <a:pPr algn="ctr"/>
              <a:r>
                <a:rPr lang="en-ZA" b="1" dirty="0">
                  <a:solidFill>
                    <a:schemeClr val="bg2"/>
                  </a:solidFill>
                </a:rPr>
                <a:t>Waymo</a:t>
              </a:r>
              <a:endParaRPr lang="en-US" dirty="0"/>
            </a:p>
          </p:txBody>
        </p:sp>
        <p:pic>
          <p:nvPicPr>
            <p:cNvPr id="24" name="Picture 23">
              <a:extLst>
                <a:ext uri="{FF2B5EF4-FFF2-40B4-BE49-F238E27FC236}">
                  <a16:creationId xmlns:a16="http://schemas.microsoft.com/office/drawing/2014/main" id="{F1A06D5B-C0B7-4B81-A12C-5CF2BF1BDEE2}"/>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617261" y="606963"/>
              <a:ext cx="1671091" cy="1671091"/>
            </a:xfrm>
            <a:prstGeom prst="rect">
              <a:avLst/>
            </a:prstGeom>
          </p:spPr>
        </p:pic>
      </p:grpSp>
      <p:sp>
        <p:nvSpPr>
          <p:cNvPr id="27" name="Rectangle 26">
            <a:extLst>
              <a:ext uri="{FF2B5EF4-FFF2-40B4-BE49-F238E27FC236}">
                <a16:creationId xmlns:a16="http://schemas.microsoft.com/office/drawing/2014/main" id="{D0BC0180-93E0-4DE0-A30F-298A901C3FED}"/>
              </a:ext>
            </a:extLst>
          </p:cNvPr>
          <p:cNvSpPr/>
          <p:nvPr/>
        </p:nvSpPr>
        <p:spPr>
          <a:xfrm>
            <a:off x="8322777" y="914808"/>
            <a:ext cx="3218124" cy="214576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53F6EC-1C86-419D-AA96-6BBD68247B1A}"/>
              </a:ext>
            </a:extLst>
          </p:cNvPr>
          <p:cNvSpPr/>
          <p:nvPr/>
        </p:nvSpPr>
        <p:spPr>
          <a:xfrm>
            <a:off x="924059" y="723106"/>
            <a:ext cx="2917602" cy="214576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9521BC9-6161-454A-ADFD-F4C060ACCA86}"/>
              </a:ext>
            </a:extLst>
          </p:cNvPr>
          <p:cNvPicPr>
            <a:picLocks noChangeAspect="1"/>
          </p:cNvPicPr>
          <p:nvPr/>
        </p:nvPicPr>
        <p:blipFill>
          <a:blip r:embed="rId7"/>
          <a:stretch>
            <a:fillRect/>
          </a:stretch>
        </p:blipFill>
        <p:spPr>
          <a:xfrm>
            <a:off x="6709538" y="3522401"/>
            <a:ext cx="3991819" cy="206988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37B6EEC6-945F-4F10-A627-A87BDC313EFA}"/>
              </a:ext>
            </a:extLst>
          </p:cNvPr>
          <p:cNvPicPr>
            <a:picLocks noChangeAspect="1"/>
          </p:cNvPicPr>
          <p:nvPr/>
        </p:nvPicPr>
        <p:blipFill>
          <a:blip r:embed="rId8"/>
          <a:stretch>
            <a:fillRect/>
          </a:stretch>
        </p:blipFill>
        <p:spPr>
          <a:xfrm>
            <a:off x="1961942" y="3522401"/>
            <a:ext cx="3991818" cy="20752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1383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grpSp>
        <p:nvGrpSpPr>
          <p:cNvPr id="7" name="Group 6">
            <a:extLst>
              <a:ext uri="{FF2B5EF4-FFF2-40B4-BE49-F238E27FC236}">
                <a16:creationId xmlns:a16="http://schemas.microsoft.com/office/drawing/2014/main" id="{AFF1541C-A2FF-4263-AC30-93C654265FB9}"/>
              </a:ext>
            </a:extLst>
          </p:cNvPr>
          <p:cNvGrpSpPr/>
          <p:nvPr/>
        </p:nvGrpSpPr>
        <p:grpSpPr>
          <a:xfrm>
            <a:off x="1089981" y="1171293"/>
            <a:ext cx="1603867" cy="1697579"/>
            <a:chOff x="817021" y="1171293"/>
            <a:chExt cx="1603867" cy="1697579"/>
          </a:xfrm>
        </p:grpSpPr>
        <p:sp>
          <p:nvSpPr>
            <p:cNvPr id="19" name="TextBox 18">
              <a:extLst>
                <a:ext uri="{FF2B5EF4-FFF2-40B4-BE49-F238E27FC236}">
                  <a16:creationId xmlns:a16="http://schemas.microsoft.com/office/drawing/2014/main" id="{5114BE34-EA73-4F0C-86FF-4C49BCF24FC6}"/>
                </a:ext>
              </a:extLst>
            </p:cNvPr>
            <p:cNvSpPr txBox="1"/>
            <p:nvPr/>
          </p:nvSpPr>
          <p:spPr>
            <a:xfrm>
              <a:off x="817021" y="2222541"/>
              <a:ext cx="1603867" cy="646331"/>
            </a:xfrm>
            <a:prstGeom prst="rect">
              <a:avLst/>
            </a:prstGeom>
            <a:noFill/>
          </p:spPr>
          <p:txBody>
            <a:bodyPr wrap="square">
              <a:spAutoFit/>
            </a:bodyPr>
            <a:lstStyle/>
            <a:p>
              <a:pPr algn="ctr"/>
              <a:r>
                <a:rPr lang="en-ZA" b="1" dirty="0">
                  <a:solidFill>
                    <a:schemeClr val="bg2"/>
                  </a:solidFill>
                </a:rPr>
                <a:t>Tesla</a:t>
              </a:r>
            </a:p>
            <a:p>
              <a:pPr algn="ctr"/>
              <a:r>
                <a:rPr lang="en-ZA" dirty="0">
                  <a:solidFill>
                    <a:schemeClr val="bg2"/>
                  </a:solidFill>
                </a:rPr>
                <a:t>Autopilot</a:t>
              </a:r>
            </a:p>
          </p:txBody>
        </p:sp>
        <p:pic>
          <p:nvPicPr>
            <p:cNvPr id="22" name="Picture 21" descr="Logo&#10;&#10;Description automatically generated with medium confidence">
              <a:extLst>
                <a:ext uri="{FF2B5EF4-FFF2-40B4-BE49-F238E27FC236}">
                  <a16:creationId xmlns:a16="http://schemas.microsoft.com/office/drawing/2014/main" id="{4FE0E6B6-9376-4F27-B677-3401DF35EAD5}"/>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172947" y="1171293"/>
              <a:ext cx="923709" cy="923709"/>
            </a:xfrm>
            <a:prstGeom prst="rect">
              <a:avLst/>
            </a:prstGeom>
          </p:spPr>
        </p:pic>
      </p:grpSp>
      <p:grpSp>
        <p:nvGrpSpPr>
          <p:cNvPr id="6" name="Group 5">
            <a:extLst>
              <a:ext uri="{FF2B5EF4-FFF2-40B4-BE49-F238E27FC236}">
                <a16:creationId xmlns:a16="http://schemas.microsoft.com/office/drawing/2014/main" id="{A6B7CB4A-EF3E-41B2-9077-CC4A8F616D6A}"/>
              </a:ext>
            </a:extLst>
          </p:cNvPr>
          <p:cNvGrpSpPr/>
          <p:nvPr/>
        </p:nvGrpSpPr>
        <p:grpSpPr>
          <a:xfrm>
            <a:off x="5077551" y="1171293"/>
            <a:ext cx="1841143" cy="1697579"/>
            <a:chOff x="4394217" y="1171293"/>
            <a:chExt cx="1841143" cy="1697579"/>
          </a:xfrm>
        </p:grpSpPr>
        <p:sp>
          <p:nvSpPr>
            <p:cNvPr id="20" name="TextBox 19">
              <a:extLst>
                <a:ext uri="{FF2B5EF4-FFF2-40B4-BE49-F238E27FC236}">
                  <a16:creationId xmlns:a16="http://schemas.microsoft.com/office/drawing/2014/main" id="{915937BC-4919-4B4F-B9C7-1F4E594A867C}"/>
                </a:ext>
              </a:extLst>
            </p:cNvPr>
            <p:cNvSpPr txBox="1"/>
            <p:nvPr/>
          </p:nvSpPr>
          <p:spPr>
            <a:xfrm>
              <a:off x="4394217" y="2222541"/>
              <a:ext cx="1841143" cy="646331"/>
            </a:xfrm>
            <a:prstGeom prst="rect">
              <a:avLst/>
            </a:prstGeom>
            <a:noFill/>
          </p:spPr>
          <p:txBody>
            <a:bodyPr wrap="square">
              <a:spAutoFit/>
            </a:bodyPr>
            <a:lstStyle/>
            <a:p>
              <a:pPr algn="ctr"/>
              <a:r>
                <a:rPr lang="en-ZA" b="1" dirty="0">
                  <a:solidFill>
                    <a:schemeClr val="bg2"/>
                  </a:solidFill>
                </a:rPr>
                <a:t>comma.ai</a:t>
              </a:r>
            </a:p>
            <a:p>
              <a:pPr algn="ctr"/>
              <a:r>
                <a:rPr lang="en-ZA" sz="1800" dirty="0">
                  <a:solidFill>
                    <a:schemeClr val="bg2"/>
                  </a:solidFill>
                </a:rPr>
                <a:t>openpilot</a:t>
              </a:r>
              <a:endParaRPr lang="en-US" dirty="0"/>
            </a:p>
          </p:txBody>
        </p:sp>
        <p:pic>
          <p:nvPicPr>
            <p:cNvPr id="23" name="Picture 22" descr="Shape, circle&#10;&#10;Description automatically generated">
              <a:extLst>
                <a:ext uri="{FF2B5EF4-FFF2-40B4-BE49-F238E27FC236}">
                  <a16:creationId xmlns:a16="http://schemas.microsoft.com/office/drawing/2014/main" id="{E0956B6D-B500-4BE2-9A0E-7BA8B1BF9A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4206" y="1171293"/>
              <a:ext cx="816398" cy="816398"/>
            </a:xfrm>
            <a:prstGeom prst="rect">
              <a:avLst/>
            </a:prstGeom>
          </p:spPr>
        </p:pic>
      </p:grpSp>
      <p:grpSp>
        <p:nvGrpSpPr>
          <p:cNvPr id="5" name="Group 4">
            <a:extLst>
              <a:ext uri="{FF2B5EF4-FFF2-40B4-BE49-F238E27FC236}">
                <a16:creationId xmlns:a16="http://schemas.microsoft.com/office/drawing/2014/main" id="{F735B97C-A68E-4A56-B49E-229144C1257C}"/>
              </a:ext>
            </a:extLst>
          </p:cNvPr>
          <p:cNvGrpSpPr/>
          <p:nvPr/>
        </p:nvGrpSpPr>
        <p:grpSpPr>
          <a:xfrm>
            <a:off x="9302397" y="663801"/>
            <a:ext cx="1754898" cy="1938744"/>
            <a:chOff x="9575357" y="606963"/>
            <a:chExt cx="1754898" cy="1938744"/>
          </a:xfrm>
        </p:grpSpPr>
        <p:sp>
          <p:nvSpPr>
            <p:cNvPr id="21" name="TextBox 20">
              <a:extLst>
                <a:ext uri="{FF2B5EF4-FFF2-40B4-BE49-F238E27FC236}">
                  <a16:creationId xmlns:a16="http://schemas.microsoft.com/office/drawing/2014/main" id="{24063E17-09FD-41DF-80D2-FFFDD7480821}"/>
                </a:ext>
              </a:extLst>
            </p:cNvPr>
            <p:cNvSpPr txBox="1"/>
            <p:nvPr/>
          </p:nvSpPr>
          <p:spPr>
            <a:xfrm>
              <a:off x="9575357" y="2176375"/>
              <a:ext cx="1754898" cy="369332"/>
            </a:xfrm>
            <a:prstGeom prst="rect">
              <a:avLst/>
            </a:prstGeom>
            <a:noFill/>
          </p:spPr>
          <p:txBody>
            <a:bodyPr wrap="square">
              <a:spAutoFit/>
            </a:bodyPr>
            <a:lstStyle/>
            <a:p>
              <a:pPr algn="ctr"/>
              <a:r>
                <a:rPr lang="en-ZA" b="1" dirty="0">
                  <a:solidFill>
                    <a:schemeClr val="bg2"/>
                  </a:solidFill>
                </a:rPr>
                <a:t>Waymo</a:t>
              </a:r>
              <a:endParaRPr lang="en-US" dirty="0"/>
            </a:p>
          </p:txBody>
        </p:sp>
        <p:pic>
          <p:nvPicPr>
            <p:cNvPr id="24" name="Picture 23">
              <a:extLst>
                <a:ext uri="{FF2B5EF4-FFF2-40B4-BE49-F238E27FC236}">
                  <a16:creationId xmlns:a16="http://schemas.microsoft.com/office/drawing/2014/main" id="{F1A06D5B-C0B7-4B81-A12C-5CF2BF1BDEE2}"/>
                </a:ext>
              </a:extLst>
            </p:cNvPr>
            <p:cNvPicPr>
              <a:picLocks noChangeAspect="1"/>
            </p:cNvPicPr>
            <p:nvPr/>
          </p:nvPicPr>
          <p:blipFill>
            <a:blip r:embed="rId5">
              <a:duotone>
                <a:prstClr val="black"/>
                <a:schemeClr val="accent3">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617261" y="606963"/>
              <a:ext cx="1671091" cy="1671091"/>
            </a:xfrm>
            <a:prstGeom prst="rect">
              <a:avLst/>
            </a:prstGeom>
          </p:spPr>
        </p:pic>
      </p:grpSp>
      <p:sp>
        <p:nvSpPr>
          <p:cNvPr id="27" name="Rectangle 26">
            <a:extLst>
              <a:ext uri="{FF2B5EF4-FFF2-40B4-BE49-F238E27FC236}">
                <a16:creationId xmlns:a16="http://schemas.microsoft.com/office/drawing/2014/main" id="{D0BC0180-93E0-4DE0-A30F-298A901C3FED}"/>
              </a:ext>
            </a:extLst>
          </p:cNvPr>
          <p:cNvSpPr/>
          <p:nvPr/>
        </p:nvSpPr>
        <p:spPr>
          <a:xfrm>
            <a:off x="3568701" y="782411"/>
            <a:ext cx="3218124" cy="214576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E53F6EC-1C86-419D-AA96-6BBD68247B1A}"/>
              </a:ext>
            </a:extLst>
          </p:cNvPr>
          <p:cNvSpPr/>
          <p:nvPr/>
        </p:nvSpPr>
        <p:spPr>
          <a:xfrm>
            <a:off x="924059" y="723106"/>
            <a:ext cx="2917602" cy="214576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4">
            <a:extLst>
              <a:ext uri="{FF2B5EF4-FFF2-40B4-BE49-F238E27FC236}">
                <a16:creationId xmlns:a16="http://schemas.microsoft.com/office/drawing/2014/main" id="{1500272B-46F6-4497-9264-3BF212515C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77244" y="3537727"/>
            <a:ext cx="3717126" cy="2090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2" descr="Waymo Can Finally Bring Truly Driverless Cars to California | WIRED">
            <a:extLst>
              <a:ext uri="{FF2B5EF4-FFF2-40B4-BE49-F238E27FC236}">
                <a16:creationId xmlns:a16="http://schemas.microsoft.com/office/drawing/2014/main" id="{DD1CA1E5-EB70-4A0A-8987-DBBFEB30C65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4760" y="3512315"/>
            <a:ext cx="4141239" cy="20908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985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sp>
        <p:nvSpPr>
          <p:cNvPr id="4" name="Rectangle: Rounded Corners 3">
            <a:extLst>
              <a:ext uri="{FF2B5EF4-FFF2-40B4-BE49-F238E27FC236}">
                <a16:creationId xmlns:a16="http://schemas.microsoft.com/office/drawing/2014/main" id="{9F38BAAD-D001-4F6A-98BA-32A4F467E38E}"/>
              </a:ext>
            </a:extLst>
          </p:cNvPr>
          <p:cNvSpPr/>
          <p:nvPr/>
        </p:nvSpPr>
        <p:spPr>
          <a:xfrm>
            <a:off x="491464" y="1125537"/>
            <a:ext cx="976458" cy="4751387"/>
          </a:xfrm>
          <a:prstGeom prst="roundRect">
            <a:avLst>
              <a:gd name="adj" fmla="val 12508"/>
            </a:avLst>
          </a:prstGeom>
          <a:solidFill>
            <a:srgbClr val="DC2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bg2"/>
              </a:solidFill>
            </a:endParaRPr>
          </a:p>
        </p:txBody>
      </p:sp>
      <p:sp>
        <p:nvSpPr>
          <p:cNvPr id="18" name="TextBox 17">
            <a:extLst>
              <a:ext uri="{FF2B5EF4-FFF2-40B4-BE49-F238E27FC236}">
                <a16:creationId xmlns:a16="http://schemas.microsoft.com/office/drawing/2014/main" id="{89E8A8EC-7DA8-4873-B5B1-8217DDF854DB}"/>
              </a:ext>
            </a:extLst>
          </p:cNvPr>
          <p:cNvSpPr txBox="1"/>
          <p:nvPr/>
        </p:nvSpPr>
        <p:spPr>
          <a:xfrm>
            <a:off x="2044863" y="1101733"/>
            <a:ext cx="4678166" cy="1231106"/>
          </a:xfrm>
          <a:prstGeom prst="rect">
            <a:avLst/>
          </a:prstGeom>
          <a:noFill/>
        </p:spPr>
        <p:txBody>
          <a:bodyPr wrap="square" rtlCol="0">
            <a:spAutoFit/>
          </a:bodyPr>
          <a:lstStyle/>
          <a:p>
            <a:pPr marL="285750" indent="-285750">
              <a:spcBef>
                <a:spcPts val="600"/>
              </a:spcBef>
              <a:spcAft>
                <a:spcPts val="600"/>
              </a:spcAft>
              <a:buSzPct val="120000"/>
              <a:buBlip>
                <a:blip r:embed="rId3"/>
              </a:buBlip>
            </a:pPr>
            <a:r>
              <a:rPr lang="en-ZA" b="1" dirty="0">
                <a:solidFill>
                  <a:schemeClr val="tx1">
                    <a:lumMod val="75000"/>
                  </a:schemeClr>
                </a:solidFill>
              </a:rPr>
              <a:t>It’s hard, </a:t>
            </a:r>
            <a:r>
              <a:rPr lang="en-ZA" sz="1600" dirty="0">
                <a:solidFill>
                  <a:schemeClr val="tx1">
                    <a:lumMod val="75000"/>
                  </a:schemeClr>
                </a:solidFill>
              </a:rPr>
              <a:t>but possible</a:t>
            </a:r>
          </a:p>
          <a:p>
            <a:pPr marL="285750" indent="-285750">
              <a:spcBef>
                <a:spcPts val="600"/>
              </a:spcBef>
              <a:spcAft>
                <a:spcPts val="600"/>
              </a:spcAft>
              <a:buSzPct val="120000"/>
              <a:buBlip>
                <a:blip r:embed="rId3"/>
              </a:buBlip>
            </a:pPr>
            <a:r>
              <a:rPr lang="en-ZA" b="1" dirty="0">
                <a:solidFill>
                  <a:schemeClr val="tx1">
                    <a:lumMod val="75000"/>
                  </a:schemeClr>
                </a:solidFill>
              </a:rPr>
              <a:t>Many approaches</a:t>
            </a:r>
            <a:r>
              <a:rPr lang="en-ZA" dirty="0">
                <a:solidFill>
                  <a:schemeClr val="tx1">
                    <a:lumMod val="75000"/>
                  </a:schemeClr>
                </a:solidFill>
              </a:rPr>
              <a:t>, and techniques</a:t>
            </a:r>
          </a:p>
          <a:p>
            <a:pPr marL="285750" indent="-285750">
              <a:spcBef>
                <a:spcPts val="600"/>
              </a:spcBef>
              <a:spcAft>
                <a:spcPts val="600"/>
              </a:spcAft>
              <a:buSzPct val="120000"/>
              <a:buBlip>
                <a:blip r:embed="rId3"/>
              </a:buBlip>
            </a:pPr>
            <a:r>
              <a:rPr lang="en-ZA" b="1" dirty="0">
                <a:solidFill>
                  <a:schemeClr val="bg2"/>
                </a:solidFill>
              </a:rPr>
              <a:t>Companies</a:t>
            </a:r>
            <a:r>
              <a:rPr lang="en-ZA" dirty="0">
                <a:solidFill>
                  <a:schemeClr val="bg2"/>
                </a:solidFill>
              </a:rPr>
              <a:t>, People</a:t>
            </a:r>
          </a:p>
        </p:txBody>
      </p:sp>
      <p:grpSp>
        <p:nvGrpSpPr>
          <p:cNvPr id="50" name="Group 49">
            <a:extLst>
              <a:ext uri="{FF2B5EF4-FFF2-40B4-BE49-F238E27FC236}">
                <a16:creationId xmlns:a16="http://schemas.microsoft.com/office/drawing/2014/main" id="{80F2DE80-B614-4DA3-A494-EC359AF980D4}"/>
              </a:ext>
            </a:extLst>
          </p:cNvPr>
          <p:cNvGrpSpPr/>
          <p:nvPr/>
        </p:nvGrpSpPr>
        <p:grpSpPr>
          <a:xfrm>
            <a:off x="985092" y="2619625"/>
            <a:ext cx="976458" cy="976458"/>
            <a:chOff x="3717755" y="4915442"/>
            <a:chExt cx="855213" cy="855213"/>
          </a:xfrm>
        </p:grpSpPr>
        <p:sp>
          <p:nvSpPr>
            <p:cNvPr id="51" name="Oval 4490">
              <a:extLst>
                <a:ext uri="{FF2B5EF4-FFF2-40B4-BE49-F238E27FC236}">
                  <a16:creationId xmlns:a16="http://schemas.microsoft.com/office/drawing/2014/main" id="{C426A4A9-39BA-4D81-9326-E1002BF362DD}"/>
                </a:ext>
              </a:extLst>
            </p:cNvPr>
            <p:cNvSpPr>
              <a:spLocks noChangeArrowheads="1"/>
            </p:cNvSpPr>
            <p:nvPr/>
          </p:nvSpPr>
          <p:spPr bwMode="auto">
            <a:xfrm>
              <a:off x="3717755" y="4915442"/>
              <a:ext cx="855213" cy="8552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ZA"/>
            </a:p>
          </p:txBody>
        </p:sp>
        <p:sp>
          <p:nvSpPr>
            <p:cNvPr id="52" name="Freeform 4724">
              <a:extLst>
                <a:ext uri="{FF2B5EF4-FFF2-40B4-BE49-F238E27FC236}">
                  <a16:creationId xmlns:a16="http://schemas.microsoft.com/office/drawing/2014/main" id="{32E05C9D-9FC4-4A22-932E-39F79F572F2D}"/>
                </a:ext>
              </a:extLst>
            </p:cNvPr>
            <p:cNvSpPr>
              <a:spLocks/>
            </p:cNvSpPr>
            <p:nvPr/>
          </p:nvSpPr>
          <p:spPr bwMode="auto">
            <a:xfrm>
              <a:off x="3822476" y="5020162"/>
              <a:ext cx="644610" cy="645773"/>
            </a:xfrm>
            <a:custGeom>
              <a:avLst/>
              <a:gdLst>
                <a:gd name="T0" fmla="*/ 165 w 359"/>
                <a:gd name="T1" fmla="*/ 360 h 360"/>
                <a:gd name="T2" fmla="*/ 0 w 359"/>
                <a:gd name="T3" fmla="*/ 180 h 360"/>
                <a:gd name="T4" fmla="*/ 180 w 359"/>
                <a:gd name="T5" fmla="*/ 0 h 360"/>
                <a:gd name="T6" fmla="*/ 359 w 359"/>
                <a:gd name="T7" fmla="*/ 167 h 360"/>
              </a:gdLst>
              <a:ahLst/>
              <a:cxnLst>
                <a:cxn ang="0">
                  <a:pos x="T0" y="T1"/>
                </a:cxn>
                <a:cxn ang="0">
                  <a:pos x="T2" y="T3"/>
                </a:cxn>
                <a:cxn ang="0">
                  <a:pos x="T4" y="T5"/>
                </a:cxn>
                <a:cxn ang="0">
                  <a:pos x="T6" y="T7"/>
                </a:cxn>
              </a:cxnLst>
              <a:rect l="0" t="0" r="r" b="b"/>
              <a:pathLst>
                <a:path w="359" h="360">
                  <a:moveTo>
                    <a:pt x="165" y="360"/>
                  </a:moveTo>
                  <a:cubicBezTo>
                    <a:pt x="72" y="352"/>
                    <a:pt x="0" y="274"/>
                    <a:pt x="0" y="180"/>
                  </a:cubicBezTo>
                  <a:cubicBezTo>
                    <a:pt x="0" y="81"/>
                    <a:pt x="81" y="0"/>
                    <a:pt x="180" y="0"/>
                  </a:cubicBezTo>
                  <a:cubicBezTo>
                    <a:pt x="275" y="0"/>
                    <a:pt x="353" y="74"/>
                    <a:pt x="359" y="167"/>
                  </a:cubicBezTo>
                </a:path>
              </a:pathLst>
            </a:custGeom>
            <a:noFill/>
            <a:ln w="15875" cap="flat">
              <a:solidFill>
                <a:srgbClr val="A7A9A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3" name="Freeform 4725">
              <a:extLst>
                <a:ext uri="{FF2B5EF4-FFF2-40B4-BE49-F238E27FC236}">
                  <a16:creationId xmlns:a16="http://schemas.microsoft.com/office/drawing/2014/main" id="{CC223914-27BC-4935-BADE-24592E8EA0EA}"/>
                </a:ext>
              </a:extLst>
            </p:cNvPr>
            <p:cNvSpPr>
              <a:spLocks/>
            </p:cNvSpPr>
            <p:nvPr/>
          </p:nvSpPr>
          <p:spPr bwMode="auto">
            <a:xfrm>
              <a:off x="4145944" y="5343630"/>
              <a:ext cx="322305" cy="322305"/>
            </a:xfrm>
            <a:custGeom>
              <a:avLst/>
              <a:gdLst>
                <a:gd name="T0" fmla="*/ 180 w 180"/>
                <a:gd name="T1" fmla="*/ 0 h 180"/>
                <a:gd name="T2" fmla="*/ 0 w 180"/>
                <a:gd name="T3" fmla="*/ 180 h 180"/>
              </a:gdLst>
              <a:ahLst/>
              <a:cxnLst>
                <a:cxn ang="0">
                  <a:pos x="T0" y="T1"/>
                </a:cxn>
                <a:cxn ang="0">
                  <a:pos x="T2" y="T3"/>
                </a:cxn>
              </a:cxnLst>
              <a:rect l="0" t="0" r="r" b="b"/>
              <a:pathLst>
                <a:path w="180" h="180">
                  <a:moveTo>
                    <a:pt x="180" y="0"/>
                  </a:moveTo>
                  <a:cubicBezTo>
                    <a:pt x="180" y="100"/>
                    <a:pt x="99" y="180"/>
                    <a:pt x="0" y="180"/>
                  </a:cubicBezTo>
                </a:path>
              </a:pathLst>
            </a:custGeom>
            <a:noFill/>
            <a:ln w="38100" cap="flat">
              <a:solidFill>
                <a:srgbClr val="DC25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4" name="Freeform 4726">
              <a:extLst>
                <a:ext uri="{FF2B5EF4-FFF2-40B4-BE49-F238E27FC236}">
                  <a16:creationId xmlns:a16="http://schemas.microsoft.com/office/drawing/2014/main" id="{1B347BD6-886D-4514-9665-D42AD6DC873B}"/>
                </a:ext>
              </a:extLst>
            </p:cNvPr>
            <p:cNvSpPr>
              <a:spLocks/>
            </p:cNvSpPr>
            <p:nvPr/>
          </p:nvSpPr>
          <p:spPr bwMode="auto">
            <a:xfrm>
              <a:off x="3948140" y="5186550"/>
              <a:ext cx="382810" cy="303688"/>
            </a:xfrm>
            <a:custGeom>
              <a:avLst/>
              <a:gdLst>
                <a:gd name="T0" fmla="*/ 213 w 213"/>
                <a:gd name="T1" fmla="*/ 58 h 169"/>
                <a:gd name="T2" fmla="*/ 202 w 213"/>
                <a:gd name="T3" fmla="*/ 49 h 169"/>
                <a:gd name="T4" fmla="*/ 185 w 213"/>
                <a:gd name="T5" fmla="*/ 49 h 169"/>
                <a:gd name="T6" fmla="*/ 171 w 213"/>
                <a:gd name="T7" fmla="*/ 5 h 169"/>
                <a:gd name="T8" fmla="*/ 105 w 213"/>
                <a:gd name="T9" fmla="*/ 0 h 169"/>
                <a:gd name="T10" fmla="*/ 42 w 213"/>
                <a:gd name="T11" fmla="*/ 5 h 169"/>
                <a:gd name="T12" fmla="*/ 27 w 213"/>
                <a:gd name="T13" fmla="*/ 49 h 169"/>
                <a:gd name="T14" fmla="*/ 10 w 213"/>
                <a:gd name="T15" fmla="*/ 49 h 169"/>
                <a:gd name="T16" fmla="*/ 0 w 213"/>
                <a:gd name="T17" fmla="*/ 58 h 169"/>
                <a:gd name="T18" fmla="*/ 0 w 213"/>
                <a:gd name="T19" fmla="*/ 58 h 169"/>
                <a:gd name="T20" fmla="*/ 6 w 213"/>
                <a:gd name="T21" fmla="*/ 67 h 169"/>
                <a:gd name="T22" fmla="*/ 12 w 213"/>
                <a:gd name="T23" fmla="*/ 69 h 169"/>
                <a:gd name="T24" fmla="*/ 5 w 213"/>
                <a:gd name="T25" fmla="*/ 80 h 169"/>
                <a:gd name="T26" fmla="*/ 5 w 213"/>
                <a:gd name="T27" fmla="*/ 121 h 169"/>
                <a:gd name="T28" fmla="*/ 10 w 213"/>
                <a:gd name="T29" fmla="*/ 134 h 169"/>
                <a:gd name="T30" fmla="*/ 10 w 213"/>
                <a:gd name="T31" fmla="*/ 158 h 169"/>
                <a:gd name="T32" fmla="*/ 20 w 213"/>
                <a:gd name="T33" fmla="*/ 169 h 169"/>
                <a:gd name="T34" fmla="*/ 36 w 213"/>
                <a:gd name="T35" fmla="*/ 169 h 169"/>
                <a:gd name="T36" fmla="*/ 46 w 213"/>
                <a:gd name="T37" fmla="*/ 158 h 169"/>
                <a:gd name="T38" fmla="*/ 46 w 213"/>
                <a:gd name="T39" fmla="*/ 140 h 169"/>
                <a:gd name="T40" fmla="*/ 167 w 213"/>
                <a:gd name="T41" fmla="*/ 140 h 169"/>
                <a:gd name="T42" fmla="*/ 167 w 213"/>
                <a:gd name="T43" fmla="*/ 158 h 169"/>
                <a:gd name="T44" fmla="*/ 177 w 213"/>
                <a:gd name="T45" fmla="*/ 169 h 169"/>
                <a:gd name="T46" fmla="*/ 192 w 213"/>
                <a:gd name="T47" fmla="*/ 169 h 169"/>
                <a:gd name="T48" fmla="*/ 203 w 213"/>
                <a:gd name="T49" fmla="*/ 158 h 169"/>
                <a:gd name="T50" fmla="*/ 203 w 213"/>
                <a:gd name="T51" fmla="*/ 133 h 169"/>
                <a:gd name="T52" fmla="*/ 207 w 213"/>
                <a:gd name="T53" fmla="*/ 121 h 169"/>
                <a:gd name="T54" fmla="*/ 207 w 213"/>
                <a:gd name="T55" fmla="*/ 80 h 169"/>
                <a:gd name="T56" fmla="*/ 200 w 213"/>
                <a:gd name="T57" fmla="*/ 69 h 169"/>
                <a:gd name="T58" fmla="*/ 207 w 213"/>
                <a:gd name="T59" fmla="*/ 67 h 169"/>
                <a:gd name="T60" fmla="*/ 213 w 213"/>
                <a:gd name="T61"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3" h="169">
                  <a:moveTo>
                    <a:pt x="213" y="58"/>
                  </a:moveTo>
                  <a:cubicBezTo>
                    <a:pt x="213" y="52"/>
                    <a:pt x="208" y="48"/>
                    <a:pt x="202" y="49"/>
                  </a:cubicBezTo>
                  <a:cubicBezTo>
                    <a:pt x="185" y="49"/>
                    <a:pt x="185" y="49"/>
                    <a:pt x="185" y="49"/>
                  </a:cubicBezTo>
                  <a:cubicBezTo>
                    <a:pt x="171" y="5"/>
                    <a:pt x="171" y="5"/>
                    <a:pt x="171" y="5"/>
                  </a:cubicBezTo>
                  <a:cubicBezTo>
                    <a:pt x="171" y="5"/>
                    <a:pt x="149" y="0"/>
                    <a:pt x="105" y="0"/>
                  </a:cubicBezTo>
                  <a:cubicBezTo>
                    <a:pt x="59" y="0"/>
                    <a:pt x="42" y="5"/>
                    <a:pt x="42" y="5"/>
                  </a:cubicBezTo>
                  <a:cubicBezTo>
                    <a:pt x="27" y="49"/>
                    <a:pt x="27" y="49"/>
                    <a:pt x="27" y="49"/>
                  </a:cubicBezTo>
                  <a:cubicBezTo>
                    <a:pt x="10" y="49"/>
                    <a:pt x="10" y="49"/>
                    <a:pt x="10" y="49"/>
                  </a:cubicBezTo>
                  <a:cubicBezTo>
                    <a:pt x="5" y="48"/>
                    <a:pt x="0" y="52"/>
                    <a:pt x="0" y="58"/>
                  </a:cubicBezTo>
                  <a:cubicBezTo>
                    <a:pt x="0" y="58"/>
                    <a:pt x="0" y="58"/>
                    <a:pt x="0" y="58"/>
                  </a:cubicBezTo>
                  <a:cubicBezTo>
                    <a:pt x="0" y="62"/>
                    <a:pt x="2" y="66"/>
                    <a:pt x="6" y="67"/>
                  </a:cubicBezTo>
                  <a:cubicBezTo>
                    <a:pt x="12" y="69"/>
                    <a:pt x="12" y="69"/>
                    <a:pt x="12" y="69"/>
                  </a:cubicBezTo>
                  <a:cubicBezTo>
                    <a:pt x="5" y="80"/>
                    <a:pt x="5" y="80"/>
                    <a:pt x="5" y="80"/>
                  </a:cubicBezTo>
                  <a:cubicBezTo>
                    <a:pt x="5" y="121"/>
                    <a:pt x="5" y="121"/>
                    <a:pt x="5" y="121"/>
                  </a:cubicBezTo>
                  <a:cubicBezTo>
                    <a:pt x="5" y="126"/>
                    <a:pt x="7" y="131"/>
                    <a:pt x="10" y="134"/>
                  </a:cubicBezTo>
                  <a:cubicBezTo>
                    <a:pt x="10" y="158"/>
                    <a:pt x="10" y="158"/>
                    <a:pt x="10" y="158"/>
                  </a:cubicBezTo>
                  <a:cubicBezTo>
                    <a:pt x="10" y="164"/>
                    <a:pt x="15" y="169"/>
                    <a:pt x="20" y="169"/>
                  </a:cubicBezTo>
                  <a:cubicBezTo>
                    <a:pt x="36" y="169"/>
                    <a:pt x="36" y="169"/>
                    <a:pt x="36" y="169"/>
                  </a:cubicBezTo>
                  <a:cubicBezTo>
                    <a:pt x="42" y="169"/>
                    <a:pt x="46" y="164"/>
                    <a:pt x="46" y="158"/>
                  </a:cubicBezTo>
                  <a:cubicBezTo>
                    <a:pt x="46" y="140"/>
                    <a:pt x="46" y="140"/>
                    <a:pt x="46" y="140"/>
                  </a:cubicBezTo>
                  <a:cubicBezTo>
                    <a:pt x="167" y="140"/>
                    <a:pt x="167" y="140"/>
                    <a:pt x="167" y="140"/>
                  </a:cubicBezTo>
                  <a:cubicBezTo>
                    <a:pt x="167" y="158"/>
                    <a:pt x="167" y="158"/>
                    <a:pt x="167" y="158"/>
                  </a:cubicBezTo>
                  <a:cubicBezTo>
                    <a:pt x="167" y="164"/>
                    <a:pt x="171" y="169"/>
                    <a:pt x="177" y="169"/>
                  </a:cubicBezTo>
                  <a:cubicBezTo>
                    <a:pt x="192" y="169"/>
                    <a:pt x="192" y="169"/>
                    <a:pt x="192" y="169"/>
                  </a:cubicBezTo>
                  <a:cubicBezTo>
                    <a:pt x="198" y="169"/>
                    <a:pt x="203" y="164"/>
                    <a:pt x="203" y="158"/>
                  </a:cubicBezTo>
                  <a:cubicBezTo>
                    <a:pt x="203" y="133"/>
                    <a:pt x="203" y="133"/>
                    <a:pt x="203" y="133"/>
                  </a:cubicBezTo>
                  <a:cubicBezTo>
                    <a:pt x="205" y="130"/>
                    <a:pt x="207" y="125"/>
                    <a:pt x="207" y="121"/>
                  </a:cubicBezTo>
                  <a:cubicBezTo>
                    <a:pt x="207" y="80"/>
                    <a:pt x="207" y="80"/>
                    <a:pt x="207" y="80"/>
                  </a:cubicBezTo>
                  <a:cubicBezTo>
                    <a:pt x="200" y="69"/>
                    <a:pt x="200" y="69"/>
                    <a:pt x="200" y="69"/>
                  </a:cubicBezTo>
                  <a:cubicBezTo>
                    <a:pt x="207" y="67"/>
                    <a:pt x="207" y="67"/>
                    <a:pt x="207" y="67"/>
                  </a:cubicBezTo>
                  <a:cubicBezTo>
                    <a:pt x="210" y="65"/>
                    <a:pt x="213" y="62"/>
                    <a:pt x="213" y="58"/>
                  </a:cubicBezTo>
                  <a:close/>
                </a:path>
              </a:pathLst>
            </a:cu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5" name="Oval 4727">
              <a:extLst>
                <a:ext uri="{FF2B5EF4-FFF2-40B4-BE49-F238E27FC236}">
                  <a16:creationId xmlns:a16="http://schemas.microsoft.com/office/drawing/2014/main" id="{0DFC2B48-46FA-4C96-9E08-5CAD55579473}"/>
                </a:ext>
              </a:extLst>
            </p:cNvPr>
            <p:cNvSpPr>
              <a:spLocks noChangeArrowheads="1"/>
            </p:cNvSpPr>
            <p:nvPr/>
          </p:nvSpPr>
          <p:spPr bwMode="auto">
            <a:xfrm>
              <a:off x="3987701" y="5338976"/>
              <a:ext cx="51196" cy="52360"/>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6" name="Oval 4728">
              <a:extLst>
                <a:ext uri="{FF2B5EF4-FFF2-40B4-BE49-F238E27FC236}">
                  <a16:creationId xmlns:a16="http://schemas.microsoft.com/office/drawing/2014/main" id="{6A46923B-64E3-4453-B80B-7BAEE47534CA}"/>
                </a:ext>
              </a:extLst>
            </p:cNvPr>
            <p:cNvSpPr>
              <a:spLocks noChangeArrowheads="1"/>
            </p:cNvSpPr>
            <p:nvPr/>
          </p:nvSpPr>
          <p:spPr bwMode="auto">
            <a:xfrm>
              <a:off x="4239029" y="5338976"/>
              <a:ext cx="52360" cy="52360"/>
            </a:xfrm>
            <a:prstGeom prst="ellipse">
              <a:avLst/>
            </a:prstGeom>
            <a:noFill/>
            <a:ln w="12700" cap="rnd">
              <a:solidFill>
                <a:srgbClr val="012E6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
          <p:nvSpPr>
            <p:cNvPr id="57" name="Line 4729">
              <a:extLst>
                <a:ext uri="{FF2B5EF4-FFF2-40B4-BE49-F238E27FC236}">
                  <a16:creationId xmlns:a16="http://schemas.microsoft.com/office/drawing/2014/main" id="{191974FA-5018-4281-92AC-9688CC1C6880}"/>
                </a:ext>
              </a:extLst>
            </p:cNvPr>
            <p:cNvSpPr>
              <a:spLocks noChangeShapeType="1"/>
            </p:cNvSpPr>
            <p:nvPr/>
          </p:nvSpPr>
          <p:spPr bwMode="auto">
            <a:xfrm>
              <a:off x="4041224" y="5375046"/>
              <a:ext cx="198968" cy="0"/>
            </a:xfrm>
            <a:prstGeom prst="line">
              <a:avLst/>
            </a:prstGeom>
            <a:noFill/>
            <a:ln w="12700" cap="rnd">
              <a:solidFill>
                <a:srgbClr val="012E6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a:p>
          </p:txBody>
        </p:sp>
      </p:grpSp>
      <p:grpSp>
        <p:nvGrpSpPr>
          <p:cNvPr id="49" name="Group 48">
            <a:extLst>
              <a:ext uri="{FF2B5EF4-FFF2-40B4-BE49-F238E27FC236}">
                <a16:creationId xmlns:a16="http://schemas.microsoft.com/office/drawing/2014/main" id="{6015CDED-DA2E-4C0C-8E28-42A5F638CA41}"/>
              </a:ext>
            </a:extLst>
          </p:cNvPr>
          <p:cNvGrpSpPr/>
          <p:nvPr/>
        </p:nvGrpSpPr>
        <p:grpSpPr>
          <a:xfrm>
            <a:off x="2101438" y="2720656"/>
            <a:ext cx="9230773" cy="522496"/>
            <a:chOff x="1799964" y="3294063"/>
            <a:chExt cx="3562877" cy="600075"/>
          </a:xfrm>
        </p:grpSpPr>
        <p:sp>
          <p:nvSpPr>
            <p:cNvPr id="58" name="Line 6">
              <a:extLst>
                <a:ext uri="{FF2B5EF4-FFF2-40B4-BE49-F238E27FC236}">
                  <a16:creationId xmlns:a16="http://schemas.microsoft.com/office/drawing/2014/main" id="{63CB5F85-C1D4-486E-92F5-1D6A5DF5D5C5}"/>
                </a:ext>
              </a:extLst>
            </p:cNvPr>
            <p:cNvSpPr>
              <a:spLocks noChangeShapeType="1"/>
            </p:cNvSpPr>
            <p:nvPr/>
          </p:nvSpPr>
          <p:spPr bwMode="auto">
            <a:xfrm>
              <a:off x="1799964" y="3609976"/>
              <a:ext cx="3562877" cy="0"/>
            </a:xfrm>
            <a:prstGeom prst="line">
              <a:avLst/>
            </a:prstGeom>
            <a:noFill/>
            <a:ln w="1460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ZA" dirty="0"/>
            </a:p>
          </p:txBody>
        </p:sp>
        <p:sp>
          <p:nvSpPr>
            <p:cNvPr id="59" name="Oval 7">
              <a:extLst>
                <a:ext uri="{FF2B5EF4-FFF2-40B4-BE49-F238E27FC236}">
                  <a16:creationId xmlns:a16="http://schemas.microsoft.com/office/drawing/2014/main" id="{24A802A2-FEBE-45D3-818F-DFF11B0CB565}"/>
                </a:ext>
              </a:extLst>
            </p:cNvPr>
            <p:cNvSpPr>
              <a:spLocks noChangeArrowheads="1"/>
            </p:cNvSpPr>
            <p:nvPr/>
          </p:nvSpPr>
          <p:spPr bwMode="auto">
            <a:xfrm>
              <a:off x="3281363" y="3294063"/>
              <a:ext cx="601663" cy="600075"/>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ZA" dirty="0"/>
            </a:p>
          </p:txBody>
        </p:sp>
        <p:sp>
          <p:nvSpPr>
            <p:cNvPr id="60" name="Freeform 8">
              <a:extLst>
                <a:ext uri="{FF2B5EF4-FFF2-40B4-BE49-F238E27FC236}">
                  <a16:creationId xmlns:a16="http://schemas.microsoft.com/office/drawing/2014/main" id="{82B70EB3-8F07-4B4F-8182-D82CE2AE375A}"/>
                </a:ext>
              </a:extLst>
            </p:cNvPr>
            <p:cNvSpPr>
              <a:spLocks/>
            </p:cNvSpPr>
            <p:nvPr/>
          </p:nvSpPr>
          <p:spPr bwMode="auto">
            <a:xfrm>
              <a:off x="3438526" y="3565525"/>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38100" cap="flat">
              <a:solidFill>
                <a:srgbClr val="DC25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dirty="0"/>
            </a:p>
          </p:txBody>
        </p:sp>
      </p:grpSp>
      <p:pic>
        <p:nvPicPr>
          <p:cNvPr id="27" name="Picture 26">
            <a:extLst>
              <a:ext uri="{FF2B5EF4-FFF2-40B4-BE49-F238E27FC236}">
                <a16:creationId xmlns:a16="http://schemas.microsoft.com/office/drawing/2014/main" id="{563E234F-8F01-47EA-8EB8-F3908EC7BCD3}"/>
              </a:ext>
            </a:extLst>
          </p:cNvPr>
          <p:cNvPicPr>
            <a:picLocks noChangeAspect="1"/>
          </p:cNvPicPr>
          <p:nvPr/>
        </p:nvPicPr>
        <p:blipFill>
          <a:blip r:embed="rId4">
            <a:biLevel thresh="75000"/>
          </a:blip>
          <a:stretch>
            <a:fillRect/>
          </a:stretch>
        </p:blipFill>
        <p:spPr>
          <a:xfrm>
            <a:off x="1977141" y="3482350"/>
            <a:ext cx="1315581" cy="816398"/>
          </a:xfrm>
          <a:prstGeom prst="rect">
            <a:avLst/>
          </a:prstGeom>
        </p:spPr>
      </p:pic>
      <p:pic>
        <p:nvPicPr>
          <p:cNvPr id="28" name="Picture 6" descr="zoox - zoox added a new photo.">
            <a:extLst>
              <a:ext uri="{FF2B5EF4-FFF2-40B4-BE49-F238E27FC236}">
                <a16:creationId xmlns:a16="http://schemas.microsoft.com/office/drawing/2014/main" id="{D83958FC-2E7D-4177-9023-3DAFE31DEC1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686" b="23225"/>
          <a:stretch/>
        </p:blipFill>
        <p:spPr bwMode="auto">
          <a:xfrm>
            <a:off x="3852481" y="3388458"/>
            <a:ext cx="1853453" cy="9654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C9854B8-5C6C-4144-9B92-B311D488185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9227"/>
          <a:stretch/>
        </p:blipFill>
        <p:spPr>
          <a:xfrm>
            <a:off x="4113035" y="4723309"/>
            <a:ext cx="1039917" cy="983024"/>
          </a:xfrm>
          <a:prstGeom prst="ellipse">
            <a:avLst/>
          </a:prstGeom>
          <a:ln w="38100" cap="rnd">
            <a:solidFill>
              <a:srgbClr val="002060"/>
            </a:solidFill>
          </a:ln>
          <a:effectLst/>
          <a:scene3d>
            <a:camera prst="orthographicFront"/>
            <a:lightRig rig="contrasting" dir="t">
              <a:rot lat="0" lon="0" rev="3000000"/>
            </a:lightRig>
          </a:scene3d>
          <a:sp3d contourW="7620">
            <a:bevelT w="95250" h="31750"/>
            <a:contourClr>
              <a:srgbClr val="333333"/>
            </a:contourClr>
          </a:sp3d>
        </p:spPr>
      </p:pic>
      <p:pic>
        <p:nvPicPr>
          <p:cNvPr id="30" name="Picture 29">
            <a:extLst>
              <a:ext uri="{FF2B5EF4-FFF2-40B4-BE49-F238E27FC236}">
                <a16:creationId xmlns:a16="http://schemas.microsoft.com/office/drawing/2014/main" id="{AB291E2D-6311-4FCE-A459-62CC28DD51E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9227"/>
          <a:stretch/>
        </p:blipFill>
        <p:spPr>
          <a:xfrm>
            <a:off x="6135831" y="4723309"/>
            <a:ext cx="971784" cy="983024"/>
          </a:xfrm>
          <a:prstGeom prst="ellipse">
            <a:avLst/>
          </a:prstGeom>
          <a:ln w="38100" cap="rnd">
            <a:solidFill>
              <a:srgbClr val="002060"/>
            </a:solidFill>
          </a:ln>
          <a:effectLst/>
          <a:scene3d>
            <a:camera prst="orthographicFront"/>
            <a:lightRig rig="contrasting" dir="t">
              <a:rot lat="0" lon="0" rev="3000000"/>
            </a:lightRig>
          </a:scene3d>
          <a:sp3d contourW="7620">
            <a:bevelT w="95250" h="31750"/>
            <a:contourClr>
              <a:srgbClr val="333333"/>
            </a:contourClr>
          </a:sp3d>
        </p:spPr>
      </p:pic>
      <p:pic>
        <p:nvPicPr>
          <p:cNvPr id="31" name="Picture 30">
            <a:extLst>
              <a:ext uri="{FF2B5EF4-FFF2-40B4-BE49-F238E27FC236}">
                <a16:creationId xmlns:a16="http://schemas.microsoft.com/office/drawing/2014/main" id="{D6A38628-0589-4A3D-ACB4-13A2FD3DEF7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9227"/>
          <a:stretch/>
        </p:blipFill>
        <p:spPr>
          <a:xfrm>
            <a:off x="2194230" y="4723309"/>
            <a:ext cx="935926" cy="983024"/>
          </a:xfrm>
          <a:prstGeom prst="ellipse">
            <a:avLst/>
          </a:prstGeom>
          <a:ln w="38100" cap="rnd">
            <a:solidFill>
              <a:srgbClr val="002060"/>
            </a:solidFill>
          </a:ln>
          <a:effectLst/>
          <a:scene3d>
            <a:camera prst="orthographicFront"/>
            <a:lightRig rig="contrasting" dir="t">
              <a:rot lat="0" lon="0" rev="3000000"/>
            </a:lightRig>
          </a:scene3d>
          <a:sp3d contourW="7620">
            <a:bevelT w="95250" h="31750"/>
            <a:contourClr>
              <a:srgbClr val="333333"/>
            </a:contourClr>
          </a:sp3d>
        </p:spPr>
      </p:pic>
      <p:pic>
        <p:nvPicPr>
          <p:cNvPr id="36" name="Picture 35" descr="A person wearing glasses&#10;&#10;Description automatically generated with medium confidence">
            <a:extLst>
              <a:ext uri="{FF2B5EF4-FFF2-40B4-BE49-F238E27FC236}">
                <a16:creationId xmlns:a16="http://schemas.microsoft.com/office/drawing/2014/main" id="{26146424-13F8-4448-A80E-3FF048C209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90494" y="4723309"/>
            <a:ext cx="971784" cy="983024"/>
          </a:xfrm>
          <a:prstGeom prst="ellipse">
            <a:avLst/>
          </a:prstGeom>
          <a:ln w="381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37" name="Picture 36" descr="A person in a blue shirt&#10;&#10;Description automatically generated with medium confidence">
            <a:extLst>
              <a:ext uri="{FF2B5EF4-FFF2-40B4-BE49-F238E27FC236}">
                <a16:creationId xmlns:a16="http://schemas.microsoft.com/office/drawing/2014/main" id="{5A1A60C8-7B6A-470A-9B29-3A39DED69B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45157" y="4723309"/>
            <a:ext cx="976459" cy="983024"/>
          </a:xfrm>
          <a:prstGeom prst="ellipse">
            <a:avLst/>
          </a:prstGeom>
          <a:ln w="381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descr="A picture containing text, clipart, gear&#10;&#10;Description automatically generated">
            <a:extLst>
              <a:ext uri="{FF2B5EF4-FFF2-40B4-BE49-F238E27FC236}">
                <a16:creationId xmlns:a16="http://schemas.microsoft.com/office/drawing/2014/main" id="{3D3ED459-7981-4D5A-93A4-4A792E67B1A6}"/>
              </a:ext>
            </a:extLst>
          </p:cNvPr>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6264781" y="3479997"/>
            <a:ext cx="2435819" cy="701516"/>
          </a:xfrm>
          <a:prstGeom prst="rect">
            <a:avLst/>
          </a:prstGeom>
        </p:spPr>
      </p:pic>
      <p:pic>
        <p:nvPicPr>
          <p:cNvPr id="16390" name="Picture 6">
            <a:extLst>
              <a:ext uri="{FF2B5EF4-FFF2-40B4-BE49-F238E27FC236}">
                <a16:creationId xmlns:a16="http://schemas.microsoft.com/office/drawing/2014/main" id="{F68A32E7-54B8-4C41-96D3-6E534A5E45D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06659" y="3407817"/>
            <a:ext cx="1853453" cy="965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082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56024"/>
            <a:ext cx="1689288" cy="307777"/>
          </a:xfrm>
          <a:solidFill>
            <a:schemeClr val="tx1"/>
          </a:solidFill>
        </p:spPr>
        <p:txBody>
          <a:bodyPr/>
          <a:lstStyle/>
          <a:p>
            <a:r>
              <a:rPr lang="en-ZA" dirty="0"/>
              <a:t>Self-driving</a:t>
            </a:r>
          </a:p>
        </p:txBody>
      </p:sp>
      <p:grpSp>
        <p:nvGrpSpPr>
          <p:cNvPr id="16" name="Group 15">
            <a:extLst>
              <a:ext uri="{FF2B5EF4-FFF2-40B4-BE49-F238E27FC236}">
                <a16:creationId xmlns:a16="http://schemas.microsoft.com/office/drawing/2014/main" id="{D48364FB-B687-4378-931E-7D0A9A5BAE2D}"/>
              </a:ext>
            </a:extLst>
          </p:cNvPr>
          <p:cNvGrpSpPr/>
          <p:nvPr/>
        </p:nvGrpSpPr>
        <p:grpSpPr>
          <a:xfrm>
            <a:off x="4320234" y="2242264"/>
            <a:ext cx="1171853" cy="1139611"/>
            <a:chOff x="1746483" y="2803586"/>
            <a:chExt cx="939510" cy="939508"/>
          </a:xfrm>
        </p:grpSpPr>
        <p:sp>
          <p:nvSpPr>
            <p:cNvPr id="17" name="Oval 21">
              <a:extLst>
                <a:ext uri="{FF2B5EF4-FFF2-40B4-BE49-F238E27FC236}">
                  <a16:creationId xmlns:a16="http://schemas.microsoft.com/office/drawing/2014/main" id="{6AA518D9-0626-4026-B347-4320F60ADC1B}"/>
                </a:ext>
              </a:extLst>
            </p:cNvPr>
            <p:cNvSpPr>
              <a:spLocks noChangeArrowheads="1"/>
            </p:cNvSpPr>
            <p:nvPr/>
          </p:nvSpPr>
          <p:spPr bwMode="auto">
            <a:xfrm>
              <a:off x="1746483" y="2803586"/>
              <a:ext cx="939510" cy="939508"/>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18" name="Oval 22">
              <a:extLst>
                <a:ext uri="{FF2B5EF4-FFF2-40B4-BE49-F238E27FC236}">
                  <a16:creationId xmlns:a16="http://schemas.microsoft.com/office/drawing/2014/main" id="{4EB85FCF-CCDA-4323-8FB3-8B8D9C823659}"/>
                </a:ext>
              </a:extLst>
            </p:cNvPr>
            <p:cNvSpPr>
              <a:spLocks noChangeArrowheads="1"/>
            </p:cNvSpPr>
            <p:nvPr/>
          </p:nvSpPr>
          <p:spPr bwMode="auto">
            <a:xfrm>
              <a:off x="1841501" y="2895601"/>
              <a:ext cx="755650" cy="754063"/>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000" b="1" dirty="0">
                  <a:latin typeface="Arial" panose="020B0604020202020204" pitchFamily="34" charset="0"/>
                  <a:cs typeface="Arial" panose="020B0604020202020204" pitchFamily="34" charset="0"/>
                </a:rPr>
                <a:t>Adaptive Cruise Control</a:t>
              </a:r>
            </a:p>
          </p:txBody>
        </p:sp>
      </p:grpSp>
      <p:grpSp>
        <p:nvGrpSpPr>
          <p:cNvPr id="27" name="Group 26">
            <a:extLst>
              <a:ext uri="{FF2B5EF4-FFF2-40B4-BE49-F238E27FC236}">
                <a16:creationId xmlns:a16="http://schemas.microsoft.com/office/drawing/2014/main" id="{037092F1-2188-4C90-9BE2-CF6B5E6C955A}"/>
              </a:ext>
            </a:extLst>
          </p:cNvPr>
          <p:cNvGrpSpPr/>
          <p:nvPr/>
        </p:nvGrpSpPr>
        <p:grpSpPr>
          <a:xfrm>
            <a:off x="2387563" y="3237779"/>
            <a:ext cx="1497351" cy="1474560"/>
            <a:chOff x="1771981" y="2829084"/>
            <a:chExt cx="888515" cy="888513"/>
          </a:xfrm>
        </p:grpSpPr>
        <p:sp>
          <p:nvSpPr>
            <p:cNvPr id="29" name="Oval 21">
              <a:extLst>
                <a:ext uri="{FF2B5EF4-FFF2-40B4-BE49-F238E27FC236}">
                  <a16:creationId xmlns:a16="http://schemas.microsoft.com/office/drawing/2014/main" id="{B9BBE47D-E594-43C8-AEF6-95262F9607E4}"/>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30" name="Oval 22">
              <a:extLst>
                <a:ext uri="{FF2B5EF4-FFF2-40B4-BE49-F238E27FC236}">
                  <a16:creationId xmlns:a16="http://schemas.microsoft.com/office/drawing/2014/main" id="{2316C936-B1C8-4D60-B653-1A0429B3A5A9}"/>
                </a:ext>
              </a:extLst>
            </p:cNvPr>
            <p:cNvSpPr>
              <a:spLocks noChangeArrowheads="1"/>
            </p:cNvSpPr>
            <p:nvPr/>
          </p:nvSpPr>
          <p:spPr bwMode="auto">
            <a:xfrm>
              <a:off x="1850083" y="2904164"/>
              <a:ext cx="738487" cy="736937"/>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400" b="1" dirty="0">
                  <a:latin typeface="Arial" panose="020B0604020202020204" pitchFamily="34" charset="0"/>
                  <a:cs typeface="Arial" panose="020B0604020202020204" pitchFamily="34" charset="0"/>
                </a:rPr>
                <a:t>Movement</a:t>
              </a:r>
              <a:endParaRPr lang="en-ZA" sz="900" b="1" dirty="0">
                <a:latin typeface="Arial" panose="020B0604020202020204" pitchFamily="34" charset="0"/>
                <a:cs typeface="Arial" panose="020B0604020202020204" pitchFamily="34" charset="0"/>
              </a:endParaRPr>
            </a:p>
            <a:p>
              <a:pPr algn="ctr"/>
              <a:r>
                <a:rPr lang="en-ZA" sz="900" b="1" dirty="0">
                  <a:latin typeface="Arial" panose="020B0604020202020204" pitchFamily="34" charset="0"/>
                  <a:cs typeface="Arial" panose="020B0604020202020204" pitchFamily="34" charset="0"/>
                </a:rPr>
                <a:t>Longitudinal</a:t>
              </a:r>
            </a:p>
          </p:txBody>
        </p:sp>
      </p:grpSp>
      <p:grpSp>
        <p:nvGrpSpPr>
          <p:cNvPr id="31" name="Group 30">
            <a:extLst>
              <a:ext uri="{FF2B5EF4-FFF2-40B4-BE49-F238E27FC236}">
                <a16:creationId xmlns:a16="http://schemas.microsoft.com/office/drawing/2014/main" id="{7FED7BAD-322B-4740-8C34-4D49A0DEFE9C}"/>
              </a:ext>
            </a:extLst>
          </p:cNvPr>
          <p:cNvGrpSpPr/>
          <p:nvPr/>
        </p:nvGrpSpPr>
        <p:grpSpPr>
          <a:xfrm>
            <a:off x="1321561" y="2213630"/>
            <a:ext cx="1267399" cy="1233900"/>
            <a:chOff x="1771981" y="2829084"/>
            <a:chExt cx="888515" cy="888513"/>
          </a:xfrm>
        </p:grpSpPr>
        <p:sp>
          <p:nvSpPr>
            <p:cNvPr id="32" name="Oval 21">
              <a:extLst>
                <a:ext uri="{FF2B5EF4-FFF2-40B4-BE49-F238E27FC236}">
                  <a16:creationId xmlns:a16="http://schemas.microsoft.com/office/drawing/2014/main" id="{4FE1E7E4-60F3-460E-B23A-D95C5ADE3929}"/>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33" name="Oval 22">
              <a:extLst>
                <a:ext uri="{FF2B5EF4-FFF2-40B4-BE49-F238E27FC236}">
                  <a16:creationId xmlns:a16="http://schemas.microsoft.com/office/drawing/2014/main" id="{347770C1-03B0-440C-850A-E14992B0AFC2}"/>
                </a:ext>
              </a:extLst>
            </p:cNvPr>
            <p:cNvSpPr>
              <a:spLocks noChangeArrowheads="1"/>
            </p:cNvSpPr>
            <p:nvPr/>
          </p:nvSpPr>
          <p:spPr bwMode="auto">
            <a:xfrm>
              <a:off x="1843525" y="2897620"/>
              <a:ext cx="751603" cy="750025"/>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400" b="1" dirty="0">
                  <a:latin typeface="Arial" panose="020B0604020202020204" pitchFamily="34" charset="0"/>
                  <a:cs typeface="Arial" panose="020B0604020202020204" pitchFamily="34" charset="0"/>
                </a:rPr>
                <a:t>Steering</a:t>
              </a:r>
            </a:p>
            <a:p>
              <a:pPr algn="ctr"/>
              <a:r>
                <a:rPr lang="en-ZA" sz="1050" dirty="0">
                  <a:latin typeface="Arial" panose="020B0604020202020204" pitchFamily="34" charset="0"/>
                  <a:cs typeface="Arial" panose="020B0604020202020204" pitchFamily="34" charset="0"/>
                </a:rPr>
                <a:t>Lateral</a:t>
              </a:r>
            </a:p>
          </p:txBody>
        </p:sp>
      </p:grpSp>
      <p:grpSp>
        <p:nvGrpSpPr>
          <p:cNvPr id="34" name="Group 33">
            <a:extLst>
              <a:ext uri="{FF2B5EF4-FFF2-40B4-BE49-F238E27FC236}">
                <a16:creationId xmlns:a16="http://schemas.microsoft.com/office/drawing/2014/main" id="{ED73655D-DAD3-4C84-AA13-1926BA70A3B7}"/>
              </a:ext>
            </a:extLst>
          </p:cNvPr>
          <p:cNvGrpSpPr/>
          <p:nvPr/>
        </p:nvGrpSpPr>
        <p:grpSpPr>
          <a:xfrm>
            <a:off x="5927407" y="1965976"/>
            <a:ext cx="1342547" cy="1377549"/>
            <a:chOff x="1746483" y="2803586"/>
            <a:chExt cx="939510" cy="939508"/>
          </a:xfrm>
        </p:grpSpPr>
        <p:sp>
          <p:nvSpPr>
            <p:cNvPr id="35" name="Oval 21">
              <a:extLst>
                <a:ext uri="{FF2B5EF4-FFF2-40B4-BE49-F238E27FC236}">
                  <a16:creationId xmlns:a16="http://schemas.microsoft.com/office/drawing/2014/main" id="{8F038634-6CFE-4EE9-A38D-5B3093C914E0}"/>
                </a:ext>
              </a:extLst>
            </p:cNvPr>
            <p:cNvSpPr>
              <a:spLocks noChangeArrowheads="1"/>
            </p:cNvSpPr>
            <p:nvPr/>
          </p:nvSpPr>
          <p:spPr bwMode="auto">
            <a:xfrm>
              <a:off x="1746483" y="2803586"/>
              <a:ext cx="939510" cy="939508"/>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36" name="Oval 22">
              <a:extLst>
                <a:ext uri="{FF2B5EF4-FFF2-40B4-BE49-F238E27FC236}">
                  <a16:creationId xmlns:a16="http://schemas.microsoft.com/office/drawing/2014/main" id="{F1540EBC-E277-4397-A5E0-61F146AD72D3}"/>
                </a:ext>
              </a:extLst>
            </p:cNvPr>
            <p:cNvSpPr>
              <a:spLocks noChangeArrowheads="1"/>
            </p:cNvSpPr>
            <p:nvPr/>
          </p:nvSpPr>
          <p:spPr bwMode="auto">
            <a:xfrm>
              <a:off x="1841501" y="2895601"/>
              <a:ext cx="755650" cy="754063"/>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100" b="1" dirty="0">
                  <a:latin typeface="Arial" panose="020B0604020202020204" pitchFamily="34" charset="0"/>
                  <a:cs typeface="Arial" panose="020B0604020202020204" pitchFamily="34" charset="0"/>
                </a:rPr>
                <a:t>Lane Lines</a:t>
              </a:r>
            </a:p>
            <a:p>
              <a:pPr algn="ctr"/>
              <a:r>
                <a:rPr lang="en-ZA" sz="1100" b="1" dirty="0">
                  <a:latin typeface="Arial" panose="020B0604020202020204" pitchFamily="34" charset="0"/>
                  <a:cs typeface="Arial" panose="020B0604020202020204" pitchFamily="34" charset="0"/>
                </a:rPr>
                <a:t>Detection</a:t>
              </a:r>
            </a:p>
          </p:txBody>
        </p:sp>
      </p:grpSp>
      <p:grpSp>
        <p:nvGrpSpPr>
          <p:cNvPr id="37" name="Group 36">
            <a:extLst>
              <a:ext uri="{FF2B5EF4-FFF2-40B4-BE49-F238E27FC236}">
                <a16:creationId xmlns:a16="http://schemas.microsoft.com/office/drawing/2014/main" id="{AF450E74-B6EE-44A1-877A-B07C69F37D99}"/>
              </a:ext>
            </a:extLst>
          </p:cNvPr>
          <p:cNvGrpSpPr/>
          <p:nvPr/>
        </p:nvGrpSpPr>
        <p:grpSpPr>
          <a:xfrm>
            <a:off x="9391484" y="2029935"/>
            <a:ext cx="1453306" cy="1342546"/>
            <a:chOff x="1771981" y="2829084"/>
            <a:chExt cx="888515" cy="888513"/>
          </a:xfrm>
        </p:grpSpPr>
        <p:sp>
          <p:nvSpPr>
            <p:cNvPr id="38" name="Oval 21">
              <a:extLst>
                <a:ext uri="{FF2B5EF4-FFF2-40B4-BE49-F238E27FC236}">
                  <a16:creationId xmlns:a16="http://schemas.microsoft.com/office/drawing/2014/main" id="{D0FCD563-0BE6-45B6-8913-FC9464F90E21}"/>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39" name="Oval 22">
              <a:extLst>
                <a:ext uri="{FF2B5EF4-FFF2-40B4-BE49-F238E27FC236}">
                  <a16:creationId xmlns:a16="http://schemas.microsoft.com/office/drawing/2014/main" id="{99F4B073-D288-428D-9007-9AF21CC5A0C3}"/>
                </a:ext>
              </a:extLst>
            </p:cNvPr>
            <p:cNvSpPr>
              <a:spLocks noChangeArrowheads="1"/>
            </p:cNvSpPr>
            <p:nvPr/>
          </p:nvSpPr>
          <p:spPr bwMode="auto">
            <a:xfrm>
              <a:off x="1850083" y="2904164"/>
              <a:ext cx="738487" cy="736937"/>
            </a:xfrm>
            <a:prstGeom prst="ellipse">
              <a:avLst/>
            </a:pr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100" dirty="0">
                  <a:latin typeface="Arial" panose="020B0604020202020204" pitchFamily="34" charset="0"/>
                  <a:cs typeface="Arial" panose="020B0604020202020204" pitchFamily="34" charset="0"/>
                </a:rPr>
                <a:t>Image</a:t>
              </a:r>
              <a:r>
                <a:rPr lang="en-ZA" sz="1000" b="1" dirty="0">
                  <a:latin typeface="Arial" panose="020B0604020202020204" pitchFamily="34" charset="0"/>
                  <a:cs typeface="Arial" panose="020B0604020202020204" pitchFamily="34" charset="0"/>
                </a:rPr>
                <a:t> Segmentation</a:t>
              </a:r>
            </a:p>
          </p:txBody>
        </p:sp>
      </p:grpSp>
      <p:grpSp>
        <p:nvGrpSpPr>
          <p:cNvPr id="40" name="Group 39">
            <a:extLst>
              <a:ext uri="{FF2B5EF4-FFF2-40B4-BE49-F238E27FC236}">
                <a16:creationId xmlns:a16="http://schemas.microsoft.com/office/drawing/2014/main" id="{5DD24388-E479-4D21-B5E7-BF0C6A812A93}"/>
              </a:ext>
            </a:extLst>
          </p:cNvPr>
          <p:cNvGrpSpPr/>
          <p:nvPr/>
        </p:nvGrpSpPr>
        <p:grpSpPr>
          <a:xfrm>
            <a:off x="9414695" y="3642826"/>
            <a:ext cx="1291724" cy="1291723"/>
            <a:chOff x="1771981" y="2829084"/>
            <a:chExt cx="888515" cy="888513"/>
          </a:xfrm>
        </p:grpSpPr>
        <p:sp>
          <p:nvSpPr>
            <p:cNvPr id="41" name="Oval 21">
              <a:extLst>
                <a:ext uri="{FF2B5EF4-FFF2-40B4-BE49-F238E27FC236}">
                  <a16:creationId xmlns:a16="http://schemas.microsoft.com/office/drawing/2014/main" id="{33A11233-1C2D-46A4-B314-97852B5F2877}"/>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42" name="Oval 22">
              <a:extLst>
                <a:ext uri="{FF2B5EF4-FFF2-40B4-BE49-F238E27FC236}">
                  <a16:creationId xmlns:a16="http://schemas.microsoft.com/office/drawing/2014/main" id="{F0E6DB72-EB01-49A0-8E7D-D929D98544E3}"/>
                </a:ext>
              </a:extLst>
            </p:cNvPr>
            <p:cNvSpPr>
              <a:spLocks noChangeArrowheads="1"/>
            </p:cNvSpPr>
            <p:nvPr/>
          </p:nvSpPr>
          <p:spPr bwMode="auto">
            <a:xfrm>
              <a:off x="1843525" y="2897620"/>
              <a:ext cx="751603" cy="750025"/>
            </a:xfrm>
            <a:prstGeom prst="ellipse">
              <a:avLst/>
            </a:pr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400" dirty="0">
                  <a:latin typeface="Arial" panose="020B0604020202020204" pitchFamily="34" charset="0"/>
                  <a:cs typeface="Arial" panose="020B0604020202020204" pitchFamily="34" charset="0"/>
                </a:rPr>
                <a:t>Object Detection</a:t>
              </a:r>
            </a:p>
          </p:txBody>
        </p:sp>
      </p:grpSp>
      <p:grpSp>
        <p:nvGrpSpPr>
          <p:cNvPr id="43" name="Group 42">
            <a:extLst>
              <a:ext uri="{FF2B5EF4-FFF2-40B4-BE49-F238E27FC236}">
                <a16:creationId xmlns:a16="http://schemas.microsoft.com/office/drawing/2014/main" id="{B360D784-F520-455C-B6CC-B384EE499FD3}"/>
              </a:ext>
            </a:extLst>
          </p:cNvPr>
          <p:cNvGrpSpPr/>
          <p:nvPr/>
        </p:nvGrpSpPr>
        <p:grpSpPr>
          <a:xfrm>
            <a:off x="7879645" y="2753448"/>
            <a:ext cx="1342547" cy="1342546"/>
            <a:chOff x="1771981" y="2829084"/>
            <a:chExt cx="888515" cy="888513"/>
          </a:xfrm>
        </p:grpSpPr>
        <p:sp>
          <p:nvSpPr>
            <p:cNvPr id="44" name="Oval 21">
              <a:extLst>
                <a:ext uri="{FF2B5EF4-FFF2-40B4-BE49-F238E27FC236}">
                  <a16:creationId xmlns:a16="http://schemas.microsoft.com/office/drawing/2014/main" id="{395099E3-FB36-4515-9BAB-2F3F6EACA24D}"/>
                </a:ext>
              </a:extLst>
            </p:cNvPr>
            <p:cNvSpPr>
              <a:spLocks noChangeArrowheads="1"/>
            </p:cNvSpPr>
            <p:nvPr/>
          </p:nvSpPr>
          <p:spPr bwMode="auto">
            <a:xfrm>
              <a:off x="1771981" y="2829084"/>
              <a:ext cx="888515" cy="888513"/>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45" name="Oval 22">
              <a:extLst>
                <a:ext uri="{FF2B5EF4-FFF2-40B4-BE49-F238E27FC236}">
                  <a16:creationId xmlns:a16="http://schemas.microsoft.com/office/drawing/2014/main" id="{67B6A37E-5A10-4F22-985C-C6CD341400B2}"/>
                </a:ext>
              </a:extLst>
            </p:cNvPr>
            <p:cNvSpPr>
              <a:spLocks noChangeArrowheads="1"/>
            </p:cNvSpPr>
            <p:nvPr/>
          </p:nvSpPr>
          <p:spPr bwMode="auto">
            <a:xfrm>
              <a:off x="1843525" y="2897620"/>
              <a:ext cx="751603" cy="750025"/>
            </a:xfrm>
            <a:prstGeom prst="ellipse">
              <a:avLst/>
            </a:pr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050" b="1" dirty="0">
                  <a:latin typeface="Arial" panose="020B0604020202020204" pitchFamily="34" charset="0"/>
                  <a:cs typeface="Arial" panose="020B0604020202020204" pitchFamily="34" charset="0"/>
                </a:rPr>
                <a:t>Image</a:t>
              </a:r>
              <a:r>
                <a:rPr lang="en-ZA" sz="1050" dirty="0">
                  <a:latin typeface="Arial" panose="020B0604020202020204" pitchFamily="34" charset="0"/>
                  <a:cs typeface="Arial" panose="020B0604020202020204" pitchFamily="34" charset="0"/>
                </a:rPr>
                <a:t> Classification</a:t>
              </a:r>
            </a:p>
          </p:txBody>
        </p:sp>
      </p:grpSp>
      <p:grpSp>
        <p:nvGrpSpPr>
          <p:cNvPr id="52" name="Group 51">
            <a:extLst>
              <a:ext uri="{FF2B5EF4-FFF2-40B4-BE49-F238E27FC236}">
                <a16:creationId xmlns:a16="http://schemas.microsoft.com/office/drawing/2014/main" id="{E1D7F4E2-706E-4557-9860-1D7801CF1084}"/>
              </a:ext>
            </a:extLst>
          </p:cNvPr>
          <p:cNvGrpSpPr/>
          <p:nvPr/>
        </p:nvGrpSpPr>
        <p:grpSpPr>
          <a:xfrm>
            <a:off x="5405318" y="3614474"/>
            <a:ext cx="1081596" cy="1101261"/>
            <a:chOff x="1746483" y="2803586"/>
            <a:chExt cx="939510" cy="939508"/>
          </a:xfrm>
        </p:grpSpPr>
        <p:sp>
          <p:nvSpPr>
            <p:cNvPr id="53" name="Oval 21">
              <a:extLst>
                <a:ext uri="{FF2B5EF4-FFF2-40B4-BE49-F238E27FC236}">
                  <a16:creationId xmlns:a16="http://schemas.microsoft.com/office/drawing/2014/main" id="{F4F6FF2F-6E49-4697-BF60-839096B85535}"/>
                </a:ext>
              </a:extLst>
            </p:cNvPr>
            <p:cNvSpPr>
              <a:spLocks noChangeArrowheads="1"/>
            </p:cNvSpPr>
            <p:nvPr/>
          </p:nvSpPr>
          <p:spPr bwMode="auto">
            <a:xfrm>
              <a:off x="1746483" y="2803586"/>
              <a:ext cx="939510" cy="939508"/>
            </a:xfrm>
            <a:prstGeom prst="ellipse">
              <a:avLst/>
            </a:prstGeom>
            <a:solidFill>
              <a:srgbClr val="FFFFFF"/>
            </a:solidFill>
            <a:ln w="15875" cap="flat">
              <a:solidFill>
                <a:schemeClr val="accent6"/>
              </a:solidFill>
              <a:prstDash val="solid"/>
              <a:miter lim="800000"/>
              <a:headEnd/>
              <a:tailEnd/>
            </a:ln>
          </p:spPr>
          <p:txBody>
            <a:bodyPr vert="horz" wrap="square" lIns="91440" tIns="45720" rIns="91440" bIns="45720" numCol="1" anchor="t" anchorCtr="0" compatLnSpc="1">
              <a:prstTxWarp prst="textNoShape">
                <a:avLst/>
              </a:prstTxWarp>
            </a:bodyPr>
            <a:lstStyle/>
            <a:p>
              <a:endParaRPr lang="en-ZA" sz="1400"/>
            </a:p>
          </p:txBody>
        </p:sp>
        <p:sp>
          <p:nvSpPr>
            <p:cNvPr id="54" name="Oval 22">
              <a:extLst>
                <a:ext uri="{FF2B5EF4-FFF2-40B4-BE49-F238E27FC236}">
                  <a16:creationId xmlns:a16="http://schemas.microsoft.com/office/drawing/2014/main" id="{9AF268D1-0737-4933-9D88-DC25B0B91B5B}"/>
                </a:ext>
              </a:extLst>
            </p:cNvPr>
            <p:cNvSpPr>
              <a:spLocks noChangeArrowheads="1"/>
            </p:cNvSpPr>
            <p:nvPr/>
          </p:nvSpPr>
          <p:spPr bwMode="auto">
            <a:xfrm>
              <a:off x="1841501" y="2895601"/>
              <a:ext cx="755650" cy="754063"/>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72000" rIns="0" bIns="36000" numCol="1" anchor="ctr" anchorCtr="0" compatLnSpc="1">
              <a:prstTxWarp prst="textNoShape">
                <a:avLst/>
              </a:prstTxWarp>
              <a:normAutofit/>
            </a:bodyPr>
            <a:lstStyle/>
            <a:p>
              <a:pPr algn="ctr"/>
              <a:r>
                <a:rPr lang="en-ZA" sz="1000" b="1" dirty="0">
                  <a:latin typeface="Arial" panose="020B0604020202020204" pitchFamily="34" charset="0"/>
                  <a:cs typeface="Arial" panose="020B0604020202020204" pitchFamily="34" charset="0"/>
                </a:rPr>
                <a:t>Road Following</a:t>
              </a:r>
            </a:p>
          </p:txBody>
        </p:sp>
      </p:grpSp>
      <p:sp>
        <p:nvSpPr>
          <p:cNvPr id="60" name="TextBox 59">
            <a:extLst>
              <a:ext uri="{FF2B5EF4-FFF2-40B4-BE49-F238E27FC236}">
                <a16:creationId xmlns:a16="http://schemas.microsoft.com/office/drawing/2014/main" id="{7DB5A656-5AA5-496C-BF6B-BBD62C36BB38}"/>
              </a:ext>
            </a:extLst>
          </p:cNvPr>
          <p:cNvSpPr txBox="1"/>
          <p:nvPr/>
        </p:nvSpPr>
        <p:spPr>
          <a:xfrm>
            <a:off x="967059" y="1091062"/>
            <a:ext cx="9958115" cy="642315"/>
          </a:xfrm>
          <a:prstGeom prst="roundRect">
            <a:avLst>
              <a:gd name="adj" fmla="val 13219"/>
            </a:avLst>
          </a:prstGeom>
          <a:solidFill>
            <a:srgbClr val="DC2524"/>
          </a:solidFill>
        </p:spPr>
        <p:txBody>
          <a:bodyPr wrap="square" lIns="360000" tIns="108000" rIns="360000" bIns="108000" rtlCol="0" anchor="ctr" anchorCtr="0">
            <a:noAutofit/>
          </a:bodyPr>
          <a:lstStyle/>
          <a:p>
            <a:r>
              <a:rPr lang="en-ZA" sz="2300" b="1" dirty="0">
                <a:solidFill>
                  <a:schemeClr val="tx1">
                    <a:lumMod val="95000"/>
                  </a:schemeClr>
                </a:solidFill>
                <a:latin typeface="Arial Nova Cond" panose="020B0604020202020204" pitchFamily="34" charset="0"/>
                <a:cs typeface="Arial" panose="020B0604020202020204" pitchFamily="34" charset="0"/>
              </a:rPr>
              <a:t>Tasks</a:t>
            </a:r>
            <a:endParaRPr lang="en-ZA" sz="2300" dirty="0">
              <a:solidFill>
                <a:schemeClr val="tx1">
                  <a:lumMod val="95000"/>
                </a:schemeClr>
              </a:solidFill>
              <a:latin typeface="Arial Nova Cond"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1B39C364-DAB7-450E-804D-9D22DA3B9134}"/>
              </a:ext>
            </a:extLst>
          </p:cNvPr>
          <p:cNvGrpSpPr/>
          <p:nvPr/>
        </p:nvGrpSpPr>
        <p:grpSpPr>
          <a:xfrm flipV="1">
            <a:off x="4426577" y="5116066"/>
            <a:ext cx="3248930" cy="600075"/>
            <a:chOff x="2640903" y="3294063"/>
            <a:chExt cx="1881000" cy="600075"/>
          </a:xfrm>
        </p:grpSpPr>
        <p:sp>
          <p:nvSpPr>
            <p:cNvPr id="65" name="Line 6">
              <a:extLst>
                <a:ext uri="{FF2B5EF4-FFF2-40B4-BE49-F238E27FC236}">
                  <a16:creationId xmlns:a16="http://schemas.microsoft.com/office/drawing/2014/main" id="{2671422A-15D8-4FB9-93C1-69B9D2B3308C}"/>
                </a:ext>
              </a:extLst>
            </p:cNvPr>
            <p:cNvSpPr>
              <a:spLocks noChangeShapeType="1"/>
            </p:cNvSpPr>
            <p:nvPr/>
          </p:nvSpPr>
          <p:spPr bwMode="auto">
            <a:xfrm>
              <a:off x="2640903" y="3609976"/>
              <a:ext cx="1881000" cy="0"/>
            </a:xfrm>
            <a:prstGeom prst="line">
              <a:avLst/>
            </a:prstGeom>
            <a:noFill/>
            <a:ln w="1460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sp>
          <p:nvSpPr>
            <p:cNvPr id="66" name="Oval 65">
              <a:extLst>
                <a:ext uri="{FF2B5EF4-FFF2-40B4-BE49-F238E27FC236}">
                  <a16:creationId xmlns:a16="http://schemas.microsoft.com/office/drawing/2014/main" id="{2B6C38ED-9734-4F08-8E52-D85BB316F202}"/>
                </a:ext>
              </a:extLst>
            </p:cNvPr>
            <p:cNvSpPr>
              <a:spLocks noChangeArrowheads="1"/>
            </p:cNvSpPr>
            <p:nvPr/>
          </p:nvSpPr>
          <p:spPr bwMode="auto">
            <a:xfrm>
              <a:off x="3281363" y="3294063"/>
              <a:ext cx="601663"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sp>
          <p:nvSpPr>
            <p:cNvPr id="67" name="Freeform 8">
              <a:extLst>
                <a:ext uri="{FF2B5EF4-FFF2-40B4-BE49-F238E27FC236}">
                  <a16:creationId xmlns:a16="http://schemas.microsoft.com/office/drawing/2014/main" id="{00126893-7C36-4F51-8C7E-C20BBF19E385}"/>
                </a:ext>
              </a:extLst>
            </p:cNvPr>
            <p:cNvSpPr>
              <a:spLocks/>
            </p:cNvSpPr>
            <p:nvPr/>
          </p:nvSpPr>
          <p:spPr bwMode="auto">
            <a:xfrm>
              <a:off x="3438526" y="3565525"/>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38100" cap="flat">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dirty="0"/>
            </a:p>
          </p:txBody>
        </p:sp>
      </p:grpSp>
      <p:sp>
        <p:nvSpPr>
          <p:cNvPr id="74" name="TextBox 73">
            <a:extLst>
              <a:ext uri="{FF2B5EF4-FFF2-40B4-BE49-F238E27FC236}">
                <a16:creationId xmlns:a16="http://schemas.microsoft.com/office/drawing/2014/main" id="{75D145BA-8E0F-4CE2-8632-9378713CD076}"/>
              </a:ext>
            </a:extLst>
          </p:cNvPr>
          <p:cNvSpPr txBox="1"/>
          <p:nvPr/>
        </p:nvSpPr>
        <p:spPr>
          <a:xfrm>
            <a:off x="4542928" y="5770115"/>
            <a:ext cx="2984740" cy="230832"/>
          </a:xfrm>
          <a:prstGeom prst="rect">
            <a:avLst/>
          </a:prstGeom>
          <a:noFill/>
        </p:spPr>
        <p:txBody>
          <a:bodyPr wrap="square" lIns="0" tIns="0" rIns="0" bIns="0" rtlCol="0" anchor="t" anchorCtr="0">
            <a:spAutoFit/>
          </a:bodyPr>
          <a:lstStyle/>
          <a:p>
            <a:pPr algn="ctr"/>
            <a:r>
              <a:rPr lang="en-ZA" sz="1500" b="1" spc="20" dirty="0">
                <a:solidFill>
                  <a:schemeClr val="bg2"/>
                </a:solidFill>
                <a:latin typeface="Arial" panose="020B0604020202020204" pitchFamily="34" charset="0"/>
                <a:cs typeface="Arial" panose="020B0604020202020204" pitchFamily="34" charset="0"/>
              </a:rPr>
              <a:t>Driving</a:t>
            </a:r>
          </a:p>
        </p:txBody>
      </p:sp>
      <p:grpSp>
        <p:nvGrpSpPr>
          <p:cNvPr id="76" name="Group 75">
            <a:extLst>
              <a:ext uri="{FF2B5EF4-FFF2-40B4-BE49-F238E27FC236}">
                <a16:creationId xmlns:a16="http://schemas.microsoft.com/office/drawing/2014/main" id="{0C5174CC-FE34-4BA3-B6CB-7703CD693424}"/>
              </a:ext>
            </a:extLst>
          </p:cNvPr>
          <p:cNvGrpSpPr/>
          <p:nvPr/>
        </p:nvGrpSpPr>
        <p:grpSpPr>
          <a:xfrm flipV="1">
            <a:off x="964495" y="5119538"/>
            <a:ext cx="3248930" cy="600075"/>
            <a:chOff x="2640903" y="3294063"/>
            <a:chExt cx="1881000" cy="600075"/>
          </a:xfrm>
        </p:grpSpPr>
        <p:sp>
          <p:nvSpPr>
            <p:cNvPr id="78" name="Line 6">
              <a:extLst>
                <a:ext uri="{FF2B5EF4-FFF2-40B4-BE49-F238E27FC236}">
                  <a16:creationId xmlns:a16="http://schemas.microsoft.com/office/drawing/2014/main" id="{DF9072EA-4CFA-4B3E-8266-D342C8BBFEA9}"/>
                </a:ext>
              </a:extLst>
            </p:cNvPr>
            <p:cNvSpPr>
              <a:spLocks noChangeShapeType="1"/>
            </p:cNvSpPr>
            <p:nvPr/>
          </p:nvSpPr>
          <p:spPr bwMode="auto">
            <a:xfrm>
              <a:off x="2640903" y="3609976"/>
              <a:ext cx="1881000" cy="0"/>
            </a:xfrm>
            <a:prstGeom prst="line">
              <a:avLst/>
            </a:prstGeom>
            <a:noFill/>
            <a:ln w="1460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sp>
          <p:nvSpPr>
            <p:cNvPr id="79" name="Oval 78">
              <a:extLst>
                <a:ext uri="{FF2B5EF4-FFF2-40B4-BE49-F238E27FC236}">
                  <a16:creationId xmlns:a16="http://schemas.microsoft.com/office/drawing/2014/main" id="{9FAEE215-2432-4600-9437-00EDB1030BF7}"/>
                </a:ext>
              </a:extLst>
            </p:cNvPr>
            <p:cNvSpPr>
              <a:spLocks noChangeArrowheads="1"/>
            </p:cNvSpPr>
            <p:nvPr/>
          </p:nvSpPr>
          <p:spPr bwMode="auto">
            <a:xfrm>
              <a:off x="3281363" y="3294063"/>
              <a:ext cx="601663"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sp>
          <p:nvSpPr>
            <p:cNvPr id="80" name="Freeform 8">
              <a:extLst>
                <a:ext uri="{FF2B5EF4-FFF2-40B4-BE49-F238E27FC236}">
                  <a16:creationId xmlns:a16="http://schemas.microsoft.com/office/drawing/2014/main" id="{B484C944-A0C8-4C24-B4E9-4112EB8B8C4F}"/>
                </a:ext>
              </a:extLst>
            </p:cNvPr>
            <p:cNvSpPr>
              <a:spLocks/>
            </p:cNvSpPr>
            <p:nvPr/>
          </p:nvSpPr>
          <p:spPr bwMode="auto">
            <a:xfrm>
              <a:off x="3438526" y="3565525"/>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381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grpSp>
      <p:sp>
        <p:nvSpPr>
          <p:cNvPr id="77" name="TextBox 76">
            <a:extLst>
              <a:ext uri="{FF2B5EF4-FFF2-40B4-BE49-F238E27FC236}">
                <a16:creationId xmlns:a16="http://schemas.microsoft.com/office/drawing/2014/main" id="{564DA4C6-26A9-4001-B191-229A3E236DC6}"/>
              </a:ext>
            </a:extLst>
          </p:cNvPr>
          <p:cNvSpPr txBox="1"/>
          <p:nvPr/>
        </p:nvSpPr>
        <p:spPr>
          <a:xfrm>
            <a:off x="1080846" y="5773587"/>
            <a:ext cx="2984740" cy="230832"/>
          </a:xfrm>
          <a:prstGeom prst="rect">
            <a:avLst/>
          </a:prstGeom>
          <a:noFill/>
        </p:spPr>
        <p:txBody>
          <a:bodyPr wrap="square" lIns="0" tIns="0" rIns="0" bIns="0" rtlCol="0" anchor="t" anchorCtr="0">
            <a:spAutoFit/>
          </a:bodyPr>
          <a:lstStyle/>
          <a:p>
            <a:pPr algn="ctr"/>
            <a:r>
              <a:rPr lang="en-ZA" sz="1500" b="1" spc="20" dirty="0">
                <a:solidFill>
                  <a:schemeClr val="bg2"/>
                </a:solidFill>
                <a:latin typeface="Arial" panose="020B0604020202020204" pitchFamily="34" charset="0"/>
                <a:cs typeface="Arial" panose="020B0604020202020204" pitchFamily="34" charset="0"/>
              </a:rPr>
              <a:t>Control</a:t>
            </a:r>
          </a:p>
        </p:txBody>
      </p:sp>
      <p:grpSp>
        <p:nvGrpSpPr>
          <p:cNvPr id="82" name="Group 81">
            <a:extLst>
              <a:ext uri="{FF2B5EF4-FFF2-40B4-BE49-F238E27FC236}">
                <a16:creationId xmlns:a16="http://schemas.microsoft.com/office/drawing/2014/main" id="{A85B3364-11C2-4B79-BF04-F1E3CF666183}"/>
              </a:ext>
            </a:extLst>
          </p:cNvPr>
          <p:cNvGrpSpPr/>
          <p:nvPr/>
        </p:nvGrpSpPr>
        <p:grpSpPr>
          <a:xfrm flipV="1">
            <a:off x="7941397" y="5116066"/>
            <a:ext cx="3248930" cy="600075"/>
            <a:chOff x="2640903" y="3294063"/>
            <a:chExt cx="1881000" cy="600075"/>
          </a:xfrm>
        </p:grpSpPr>
        <p:sp>
          <p:nvSpPr>
            <p:cNvPr id="84" name="Line 6">
              <a:extLst>
                <a:ext uri="{FF2B5EF4-FFF2-40B4-BE49-F238E27FC236}">
                  <a16:creationId xmlns:a16="http://schemas.microsoft.com/office/drawing/2014/main" id="{E9DBF2D4-75B2-4670-8025-E9DE7F87C8E5}"/>
                </a:ext>
              </a:extLst>
            </p:cNvPr>
            <p:cNvSpPr>
              <a:spLocks noChangeShapeType="1"/>
            </p:cNvSpPr>
            <p:nvPr/>
          </p:nvSpPr>
          <p:spPr bwMode="auto">
            <a:xfrm>
              <a:off x="2640903" y="3609976"/>
              <a:ext cx="1881000" cy="0"/>
            </a:xfrm>
            <a:prstGeom prst="line">
              <a:avLst/>
            </a:prstGeom>
            <a:noFill/>
            <a:ln w="14605" cap="flat">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sp>
          <p:nvSpPr>
            <p:cNvPr id="85" name="Oval 84">
              <a:extLst>
                <a:ext uri="{FF2B5EF4-FFF2-40B4-BE49-F238E27FC236}">
                  <a16:creationId xmlns:a16="http://schemas.microsoft.com/office/drawing/2014/main" id="{00F34EF9-A270-4B86-B0C8-48721BB1C3A3}"/>
                </a:ext>
              </a:extLst>
            </p:cNvPr>
            <p:cNvSpPr>
              <a:spLocks noChangeArrowheads="1"/>
            </p:cNvSpPr>
            <p:nvPr/>
          </p:nvSpPr>
          <p:spPr bwMode="auto">
            <a:xfrm>
              <a:off x="3281363" y="3294063"/>
              <a:ext cx="601663"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a:p>
          </p:txBody>
        </p:sp>
        <p:sp>
          <p:nvSpPr>
            <p:cNvPr id="86" name="Freeform 8">
              <a:extLst>
                <a:ext uri="{FF2B5EF4-FFF2-40B4-BE49-F238E27FC236}">
                  <a16:creationId xmlns:a16="http://schemas.microsoft.com/office/drawing/2014/main" id="{D608B353-4588-4356-88ED-FF775644374C}"/>
                </a:ext>
              </a:extLst>
            </p:cNvPr>
            <p:cNvSpPr>
              <a:spLocks/>
            </p:cNvSpPr>
            <p:nvPr/>
          </p:nvSpPr>
          <p:spPr bwMode="auto">
            <a:xfrm>
              <a:off x="3438526" y="3565525"/>
              <a:ext cx="287338" cy="111125"/>
            </a:xfrm>
            <a:custGeom>
              <a:avLst/>
              <a:gdLst>
                <a:gd name="T0" fmla="*/ 112 w 112"/>
                <a:gd name="T1" fmla="*/ 0 h 43"/>
                <a:gd name="T2" fmla="*/ 67 w 112"/>
                <a:gd name="T3" fmla="*/ 37 h 43"/>
                <a:gd name="T4" fmla="*/ 43 w 112"/>
                <a:gd name="T5" fmla="*/ 37 h 43"/>
                <a:gd name="T6" fmla="*/ 0 w 112"/>
                <a:gd name="T7" fmla="*/ 0 h 43"/>
              </a:gdLst>
              <a:ahLst/>
              <a:cxnLst>
                <a:cxn ang="0">
                  <a:pos x="T0" y="T1"/>
                </a:cxn>
                <a:cxn ang="0">
                  <a:pos x="T2" y="T3"/>
                </a:cxn>
                <a:cxn ang="0">
                  <a:pos x="T4" y="T5"/>
                </a:cxn>
                <a:cxn ang="0">
                  <a:pos x="T6" y="T7"/>
                </a:cxn>
              </a:cxnLst>
              <a:rect l="0" t="0" r="r" b="b"/>
              <a:pathLst>
                <a:path w="112" h="43">
                  <a:moveTo>
                    <a:pt x="112" y="0"/>
                  </a:moveTo>
                  <a:cubicBezTo>
                    <a:pt x="67" y="37"/>
                    <a:pt x="67" y="37"/>
                    <a:pt x="67" y="37"/>
                  </a:cubicBezTo>
                  <a:cubicBezTo>
                    <a:pt x="60" y="43"/>
                    <a:pt x="50" y="43"/>
                    <a:pt x="43" y="37"/>
                  </a:cubicBezTo>
                  <a:cubicBezTo>
                    <a:pt x="0" y="0"/>
                    <a:pt x="0" y="0"/>
                    <a:pt x="0" y="0"/>
                  </a:cubicBezTo>
                </a:path>
              </a:pathLst>
            </a:custGeom>
            <a:noFill/>
            <a:ln w="38100" cap="flat">
              <a:solidFill>
                <a:schemeClr val="accent5">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ZA" dirty="0"/>
            </a:p>
          </p:txBody>
        </p:sp>
      </p:grpSp>
      <p:sp>
        <p:nvSpPr>
          <p:cNvPr id="83" name="TextBox 82">
            <a:extLst>
              <a:ext uri="{FF2B5EF4-FFF2-40B4-BE49-F238E27FC236}">
                <a16:creationId xmlns:a16="http://schemas.microsoft.com/office/drawing/2014/main" id="{8ED0C210-1502-435B-B436-E84D36C3D82F}"/>
              </a:ext>
            </a:extLst>
          </p:cNvPr>
          <p:cNvSpPr txBox="1"/>
          <p:nvPr/>
        </p:nvSpPr>
        <p:spPr>
          <a:xfrm>
            <a:off x="8057748" y="5770115"/>
            <a:ext cx="2984740" cy="230832"/>
          </a:xfrm>
          <a:prstGeom prst="rect">
            <a:avLst/>
          </a:prstGeom>
          <a:noFill/>
        </p:spPr>
        <p:txBody>
          <a:bodyPr wrap="square" lIns="0" tIns="0" rIns="0" bIns="0" rtlCol="0" anchor="t" anchorCtr="0">
            <a:spAutoFit/>
          </a:bodyPr>
          <a:lstStyle/>
          <a:p>
            <a:pPr algn="ctr"/>
            <a:r>
              <a:rPr lang="en-ZA" sz="1500" b="1" spc="20" dirty="0">
                <a:solidFill>
                  <a:schemeClr val="bg2"/>
                </a:solidFill>
                <a:latin typeface="Arial" panose="020B0604020202020204" pitchFamily="34" charset="0"/>
                <a:cs typeface="Arial" panose="020B0604020202020204" pitchFamily="34" charset="0"/>
              </a:rPr>
              <a:t>Computer Vision</a:t>
            </a:r>
          </a:p>
        </p:txBody>
      </p:sp>
    </p:spTree>
    <p:extLst>
      <p:ext uri="{BB962C8B-B14F-4D97-AF65-F5344CB8AC3E}">
        <p14:creationId xmlns:p14="http://schemas.microsoft.com/office/powerpoint/2010/main" val="22721279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6|4.4|15|19.9|9.1|15.2"/>
</p:tagLst>
</file>

<file path=ppt/theme/theme1.xml><?xml version="1.0" encoding="utf-8"?>
<a:theme xmlns:a="http://schemas.openxmlformats.org/drawingml/2006/main" name="Lightstone">
  <a:themeElements>
    <a:clrScheme name="Lightstone">
      <a:dk1>
        <a:sysClr val="windowText" lastClr="000000"/>
      </a:dk1>
      <a:lt1>
        <a:sysClr val="window" lastClr="FFFFFF"/>
      </a:lt1>
      <a:dk2>
        <a:srgbClr val="002D72"/>
      </a:dk2>
      <a:lt2>
        <a:srgbClr val="D1D3D4"/>
      </a:lt2>
      <a:accent1>
        <a:srgbClr val="1451A8"/>
      </a:accent1>
      <a:accent2>
        <a:srgbClr val="5095D0"/>
      </a:accent2>
      <a:accent3>
        <a:srgbClr val="DA291C"/>
      </a:accent3>
      <a:accent4>
        <a:srgbClr val="F2CD00"/>
      </a:accent4>
      <a:accent5>
        <a:srgbClr val="658D1B"/>
      </a:accent5>
      <a:accent6>
        <a:srgbClr val="A7A9AC"/>
      </a:accent6>
      <a:hlink>
        <a:srgbClr val="00AECC"/>
      </a:hlink>
      <a:folHlink>
        <a:srgbClr val="0D1C4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ghtstone" id="{E92B182F-5598-4C69-8E21-CF2E22DD5E91}" vid="{1F8ADB46-FED3-4087-AA96-F5AB3A7A9E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3753</TotalTime>
  <Words>2425</Words>
  <Application>Microsoft Office PowerPoint</Application>
  <PresentationFormat>Widescreen</PresentationFormat>
  <Paragraphs>313</Paragraphs>
  <Slides>46</Slides>
  <Notes>34</Notes>
  <HiddenSlides>10</HiddenSlides>
  <MMClips>6</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Arial</vt:lpstr>
      <vt:lpstr>Arial Nova Cond</vt:lpstr>
      <vt:lpstr>Arial Nova Light</vt:lpstr>
      <vt:lpstr>Calibri</vt:lpstr>
      <vt:lpstr>Lightstone</vt:lpstr>
      <vt:lpstr>Bitmap Image</vt:lpstr>
      <vt:lpstr>Timeline</vt:lpstr>
      <vt:lpstr>@rudigrobler v1.0.6</vt:lpstr>
      <vt:lpstr>@rudigrobler v1.0.6</vt:lpstr>
      <vt:lpstr>Self-driving</vt:lpstr>
      <vt:lpstr>Self-driving</vt:lpstr>
      <vt:lpstr>Self-driving</vt:lpstr>
      <vt:lpstr>Self-driving</vt:lpstr>
      <vt:lpstr>Self-driving</vt:lpstr>
      <vt:lpstr>Self-driving</vt:lpstr>
      <vt:lpstr>Self-driving</vt:lpstr>
      <vt:lpstr>Self-driving</vt:lpstr>
      <vt:lpstr>Self-driving</vt:lpstr>
      <vt:lpstr>Self-driving</vt:lpstr>
      <vt:lpstr>@rudigrobler v1.0.6</vt:lpstr>
      <vt:lpstr>GTA</vt:lpstr>
      <vt:lpstr>GTA</vt:lpstr>
      <vt:lpstr>GTA</vt:lpstr>
      <vt:lpstr>Demo</vt:lpstr>
      <vt:lpstr>PowerPoint Presentation</vt:lpstr>
      <vt:lpstr>Demo</vt:lpstr>
      <vt:lpstr>PowerPoint Presentation</vt:lpstr>
      <vt:lpstr>GTA</vt:lpstr>
      <vt:lpstr>GTA</vt:lpstr>
      <vt:lpstr>GTA</vt:lpstr>
      <vt:lpstr>Demo</vt:lpstr>
      <vt:lpstr>PowerPoint Presentation</vt:lpstr>
      <vt:lpstr>Demo</vt:lpstr>
      <vt:lpstr>PowerPoint Presentation</vt:lpstr>
      <vt:lpstr>GTA</vt:lpstr>
      <vt:lpstr>PowerPoint Presentation</vt:lpstr>
      <vt:lpstr>Demo</vt:lpstr>
      <vt:lpstr>PowerPoint Presentation</vt:lpstr>
      <vt:lpstr>Demo</vt:lpstr>
      <vt:lpstr>PowerPoint Presentation</vt:lpstr>
      <vt:lpstr>@rudigrobler v1.0.6</vt:lpstr>
      <vt:lpstr>Deep learning</vt:lpstr>
      <vt:lpstr>Deep learning</vt:lpstr>
      <vt:lpstr>Demo</vt:lpstr>
      <vt:lpstr>PowerPoint Presentation</vt:lpstr>
      <vt:lpstr>Demo</vt:lpstr>
      <vt:lpstr>PowerPoint Presentation</vt:lpstr>
      <vt:lpstr>Architecture</vt:lpstr>
      <vt:lpstr>The Plan</vt:lpstr>
      <vt:lpstr>Before we start</vt:lpstr>
      <vt:lpstr>Before we start</vt:lpstr>
      <vt:lpstr>Summary</vt:lpstr>
    </vt:vector>
  </TitlesOfParts>
  <Company>@rudigrobler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SELF-DRIVING vehicles using GTA-V and DEEP LEARNING</dc:title>
  <dc:creator>Rudi Grobler</dc:creator>
  <cp:keywords>AI, Deep Learning, Gaming, Self Driving</cp:keywords>
  <cp:lastModifiedBy>Rudi Grobler</cp:lastModifiedBy>
  <cp:revision>401</cp:revision>
  <cp:lastPrinted>2022-04-03T18:25:49Z</cp:lastPrinted>
  <dcterms:created xsi:type="dcterms:W3CDTF">2019-05-30T08:06:52Z</dcterms:created>
  <dcterms:modified xsi:type="dcterms:W3CDTF">2025-06-26T20:51:06Z</dcterms:modified>
  <cp:category>DevConf</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0x010100DFAAA037594C39489C25F18194F46DDA</vt:lpwstr>
  </property>
  <property fmtid="{D5CDD505-2E9C-101B-9397-08002B2CF9AE}" pid="3" name="MediaServiceImageTags">
    <vt:lpwstr/>
  </property>
</Properties>
</file>